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</p:sldIdLst>
  <p:sldSz cx="12192000" cy="6858000"/>
  <p:notesSz cx="12192000" cy="6858000"/>
  <p:defaultTextStyle>
    <a:defPPr>
      <a:defRPr lang="en-V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4"/>
  </p:normalViewPr>
  <p:slideViewPr>
    <p:cSldViewPr>
      <p:cViewPr varScale="1">
        <p:scale>
          <a:sx n="90" d="100"/>
          <a:sy n="90" d="100"/>
        </p:scale>
        <p:origin x="800" y="1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9/7/21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DDB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‹#›</a:t>
            </a:fld>
            <a:endParaRPr spc="75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700" b="0" i="0">
                <a:solidFill>
                  <a:srgbClr val="0B49CB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200" b="0" i="0">
                <a:solidFill>
                  <a:srgbClr val="292929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9/7/21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DDB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‹#›</a:t>
            </a:fld>
            <a:endParaRPr spc="75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700" b="0" i="0">
                <a:solidFill>
                  <a:srgbClr val="0B49CB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9/7/21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DDB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‹#›</a:t>
            </a:fld>
            <a:endParaRPr spc="75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700" b="0" i="0">
                <a:solidFill>
                  <a:srgbClr val="0B49CB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9/7/21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DDB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‹#›</a:t>
            </a:fld>
            <a:endParaRPr spc="75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9/7/21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DDB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‹#›</a:t>
            </a:fld>
            <a:endParaRPr spc="75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48751" y="413511"/>
            <a:ext cx="10494497" cy="589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700" b="0" i="0">
                <a:solidFill>
                  <a:srgbClr val="0B49CB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70689" y="1984755"/>
            <a:ext cx="10450621" cy="2698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200" b="0" i="0">
                <a:solidFill>
                  <a:srgbClr val="292929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9/7/21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082687" y="6101139"/>
            <a:ext cx="321309" cy="2559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rgbClr val="1C7DDB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‹#›</a:t>
            </a:fld>
            <a:endParaRPr spc="75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iamacsimet/Data-Science-Project-about-SpaceX/tree/main/Lab%201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iamacsimet/Data-Science-Project-about-SpaceX/tree/main/Lab%204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iamacsimet/Data-Science-Project-about-SpaceX/tree/main/Lab%203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iamacsimet/Data-Science-Project-about-SpaceX/tree/main/Lab%205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hyperlink" Target="https://github.com/iamacsimet/Data-Science-Project-about-SpaceX/blob/f161a4c117d86af21fce2444d2696f22ec94ea9a/application-dash.py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iamacsimet/Data-Science-Project-about-SpaceX/tree/main/Lab%206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hyperlink" Target="https://github.com/iamacsimet/Data-Science-Project-about-SpaceX/tree/main/Lab%201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hyperlink" Target="https://github.com/iamacsimet/Data-Science-Project-about-SpaceX/tree/main/Web%20Scrapping%20Lab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87239" cy="685799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67286" y="4589779"/>
            <a:ext cx="1345565" cy="55060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>
              <a:lnSpc>
                <a:spcPct val="101099"/>
              </a:lnSpc>
              <a:spcBef>
                <a:spcPts val="75"/>
              </a:spcBef>
            </a:pPr>
            <a:r>
              <a:rPr lang="en-US" sz="1800" spc="-95" dirty="0">
                <a:solidFill>
                  <a:srgbClr val="E7E6E6"/>
                </a:solidFill>
                <a:latin typeface="Microsoft Sans Serif"/>
                <a:cs typeface="Microsoft Sans Serif"/>
              </a:rPr>
              <a:t>Nguyen Yen </a:t>
            </a:r>
            <a:r>
              <a:rPr sz="1800" spc="-65" dirty="0">
                <a:solidFill>
                  <a:srgbClr val="E7E6E6"/>
                </a:solidFill>
                <a:latin typeface="Microsoft Sans Serif"/>
                <a:cs typeface="Microsoft Sans Serif"/>
              </a:rPr>
              <a:t>Sept</a:t>
            </a:r>
            <a:r>
              <a:rPr sz="1800" spc="20" dirty="0">
                <a:solidFill>
                  <a:srgbClr val="E7E6E6"/>
                </a:solidFill>
                <a:latin typeface="Microsoft Sans Serif"/>
                <a:cs typeface="Microsoft Sans Serif"/>
              </a:rPr>
              <a:t> </a:t>
            </a:r>
            <a:r>
              <a:rPr lang="en-US" sz="1800" spc="-5" dirty="0">
                <a:solidFill>
                  <a:srgbClr val="E7E6E6"/>
                </a:solidFill>
                <a:latin typeface="Microsoft Sans Serif"/>
                <a:cs typeface="Microsoft Sans Serif"/>
              </a:rPr>
              <a:t>7</a:t>
            </a:r>
            <a:r>
              <a:rPr sz="1800" spc="-5" dirty="0">
                <a:solidFill>
                  <a:srgbClr val="E7E6E6"/>
                </a:solidFill>
                <a:latin typeface="Microsoft Sans Serif"/>
                <a:cs typeface="Microsoft Sans Serif"/>
              </a:rPr>
              <a:t>,</a:t>
            </a:r>
            <a:r>
              <a:rPr sz="1800" spc="15" dirty="0">
                <a:solidFill>
                  <a:srgbClr val="E7E6E6"/>
                </a:solidFill>
                <a:latin typeface="Microsoft Sans Serif"/>
                <a:cs typeface="Microsoft Sans Serif"/>
              </a:rPr>
              <a:t> </a:t>
            </a:r>
            <a:r>
              <a:rPr sz="1800" spc="85" dirty="0">
                <a:solidFill>
                  <a:srgbClr val="E7E6E6"/>
                </a:solidFill>
                <a:latin typeface="Microsoft Sans Serif"/>
                <a:cs typeface="Microsoft Sans Serif"/>
              </a:rPr>
              <a:t>2021</a:t>
            </a:r>
            <a:endParaRPr sz="1800" dirty="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89820" y="676827"/>
            <a:ext cx="2104102" cy="62918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751" y="1807971"/>
            <a:ext cx="8688705" cy="3421449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240665" marR="11430" indent="-228600">
              <a:lnSpc>
                <a:spcPts val="2400"/>
              </a:lnSpc>
              <a:spcBef>
                <a:spcPts val="38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245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filtered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away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rows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primary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frame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only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contained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Falcon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9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information.</a:t>
            </a:r>
            <a:endParaRPr sz="2200" dirty="0">
              <a:latin typeface="Microsoft Sans Serif"/>
              <a:cs typeface="Microsoft Sans Serif"/>
            </a:endParaRPr>
          </a:p>
          <a:p>
            <a:pPr marL="240665" marR="847725" indent="-228600">
              <a:lnSpc>
                <a:spcPts val="2280"/>
              </a:lnSpc>
              <a:spcBef>
                <a:spcPts val="110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column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had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some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missing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values,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were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eliminated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replaced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column's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overall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mean.</a:t>
            </a:r>
            <a:endParaRPr sz="2200" dirty="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buClr>
                <a:srgbClr val="292929"/>
              </a:buClr>
              <a:buFont typeface="Arial MT"/>
              <a:buChar char="•"/>
            </a:pPr>
            <a:endParaRPr sz="2500" dirty="0">
              <a:latin typeface="Microsoft Sans Serif"/>
              <a:cs typeface="Microsoft Sans Serif"/>
            </a:endParaRPr>
          </a:p>
          <a:p>
            <a:pPr marL="240665" marR="355600" indent="-228600">
              <a:lnSpc>
                <a:spcPts val="2400"/>
              </a:lnSpc>
              <a:spcBef>
                <a:spcPts val="161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55" dirty="0">
                <a:solidFill>
                  <a:srgbClr val="292929"/>
                </a:solidFill>
                <a:latin typeface="Microsoft Sans Serif"/>
                <a:cs typeface="Microsoft Sans Serif"/>
              </a:rPr>
              <a:t>You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need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present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your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wrangling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process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key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phrases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flowcharts</a:t>
            </a:r>
            <a:endParaRPr lang="en-US" sz="2200" spc="-40" dirty="0">
              <a:solidFill>
                <a:srgbClr val="292929"/>
              </a:solidFill>
              <a:latin typeface="Microsoft Sans Serif"/>
              <a:cs typeface="Microsoft Sans Serif"/>
            </a:endParaRPr>
          </a:p>
          <a:p>
            <a:pPr marL="240665" marR="355600" indent="-228600">
              <a:lnSpc>
                <a:spcPts val="2400"/>
              </a:lnSpc>
              <a:spcBef>
                <a:spcPts val="161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lang="en-US" sz="2200" dirty="0">
                <a:latin typeface="Microsoft Sans Serif"/>
                <a:cs typeface="Microsoft Sans Serif"/>
                <a:hlinkClick r:id="rId2"/>
              </a:rPr>
              <a:t>https://github.com/iamacsimet/Data-Science-Project-about-SpaceX/tree/main/Lab 1</a:t>
            </a:r>
            <a:endParaRPr sz="2200" dirty="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10</a:t>
            </a:fld>
            <a:endParaRPr spc="75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751" y="413511"/>
            <a:ext cx="3119120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5" dirty="0"/>
              <a:t>Data</a:t>
            </a:r>
            <a:r>
              <a:rPr spc="85" dirty="0"/>
              <a:t> </a:t>
            </a:r>
            <a:r>
              <a:rPr spc="-105" dirty="0"/>
              <a:t>Wrangling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750" y="1844547"/>
            <a:ext cx="9230995" cy="3029291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241300" marR="227965" indent="-228600">
              <a:lnSpc>
                <a:spcPts val="2620"/>
              </a:lnSpc>
              <a:spcBef>
                <a:spcPts val="2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Several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plots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created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Python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packages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such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matplotlib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seaborn.</a:t>
            </a:r>
            <a:endParaRPr sz="2200" dirty="0">
              <a:latin typeface="Microsoft Sans Serif"/>
              <a:cs typeface="Microsoft Sans Serif"/>
            </a:endParaRPr>
          </a:p>
          <a:p>
            <a:pPr marL="241300" marR="5080" indent="-228600">
              <a:lnSpc>
                <a:spcPct val="101200"/>
              </a:lnSpc>
              <a:spcBef>
                <a:spcPts val="122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plots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created 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visualise and comprehend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many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relationships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features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had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one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another;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example,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cat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plot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was </a:t>
            </a: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created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for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“Flight </a:t>
            </a:r>
            <a:r>
              <a:rPr sz="22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No.</a:t>
            </a: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vs.</a:t>
            </a:r>
            <a:r>
              <a:rPr sz="22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Site”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relationship;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also </a:t>
            </a:r>
            <a:r>
              <a:rPr sz="22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plotted </a:t>
            </a:r>
            <a:r>
              <a:rPr sz="22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scatter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plots,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bar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charts,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line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graphs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same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purpose.</a:t>
            </a:r>
            <a:endParaRPr lang="en-US" sz="2200" spc="-55" dirty="0">
              <a:solidFill>
                <a:srgbClr val="292929"/>
              </a:solidFill>
              <a:latin typeface="Microsoft Sans Serif"/>
              <a:cs typeface="Microsoft Sans Serif"/>
            </a:endParaRPr>
          </a:p>
          <a:p>
            <a:pPr marL="241300" marR="5080" indent="-228600">
              <a:lnSpc>
                <a:spcPct val="101200"/>
              </a:lnSpc>
              <a:spcBef>
                <a:spcPts val="122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lang="en-US" sz="2200" dirty="0">
                <a:latin typeface="Microsoft Sans Serif"/>
                <a:cs typeface="Microsoft Sans Serif"/>
                <a:hlinkClick r:id="rId2"/>
              </a:rPr>
              <a:t>https://github.com/iamacsimet/Data-Science-Project-about-SpaceX/tree/main/Lab 4</a:t>
            </a:r>
            <a:endParaRPr sz="2200" dirty="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11</a:t>
            </a:fld>
            <a:endParaRPr spc="75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751" y="413511"/>
            <a:ext cx="5621020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15" dirty="0"/>
              <a:t>EDA</a:t>
            </a:r>
            <a:r>
              <a:rPr spc="120" dirty="0"/>
              <a:t> </a:t>
            </a:r>
            <a:r>
              <a:rPr spc="5" dirty="0"/>
              <a:t>with</a:t>
            </a:r>
            <a:r>
              <a:rPr spc="120" dirty="0"/>
              <a:t> </a:t>
            </a:r>
            <a:r>
              <a:rPr spc="-105" dirty="0"/>
              <a:t>Data</a:t>
            </a:r>
            <a:r>
              <a:rPr spc="125" dirty="0"/>
              <a:t> </a:t>
            </a:r>
            <a:r>
              <a:rPr spc="-75" dirty="0"/>
              <a:t>Visualization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750" y="1826259"/>
            <a:ext cx="8905240" cy="2941831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241300" marR="219075" indent="-228600">
              <a:lnSpc>
                <a:spcPts val="2620"/>
              </a:lnSpc>
              <a:spcBef>
                <a:spcPts val="2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200" dirty="0">
                <a:solidFill>
                  <a:srgbClr val="292929"/>
                </a:solidFill>
                <a:latin typeface="Microsoft Sans Serif"/>
                <a:cs typeface="Microsoft Sans Serif"/>
              </a:rPr>
              <a:t>SQL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language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may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be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used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query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manipulate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a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database.</a:t>
            </a:r>
            <a:endParaRPr sz="2200" dirty="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26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10" dirty="0">
                <a:solidFill>
                  <a:srgbClr val="292929"/>
                </a:solidFill>
                <a:latin typeface="Microsoft Sans Serif"/>
                <a:cs typeface="Microsoft Sans Serif"/>
              </a:rPr>
              <a:t>X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was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saved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IBM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Cloud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DB2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instance.</a:t>
            </a:r>
            <a:endParaRPr sz="2200" dirty="0">
              <a:latin typeface="Microsoft Sans Serif"/>
              <a:cs typeface="Microsoft Sans Serif"/>
            </a:endParaRPr>
          </a:p>
          <a:p>
            <a:pPr marL="241300" marR="5080" indent="-228600">
              <a:lnSpc>
                <a:spcPts val="2590"/>
              </a:lnSpc>
              <a:spcBef>
                <a:spcPts val="159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360" dirty="0">
                <a:solidFill>
                  <a:srgbClr val="292929"/>
                </a:solidFill>
                <a:latin typeface="Microsoft Sans Serif"/>
                <a:cs typeface="Microsoft Sans Serif"/>
              </a:rPr>
              <a:t>W</a:t>
            </a:r>
            <a:r>
              <a:rPr sz="22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w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r</a:t>
            </a:r>
            <a:r>
              <a:rPr sz="22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b</a:t>
            </a:r>
            <a:r>
              <a:rPr sz="22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l</a:t>
            </a:r>
            <a:r>
              <a:rPr sz="22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c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nn</a:t>
            </a:r>
            <a:r>
              <a:rPr sz="22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22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c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h</a:t>
            </a:r>
            <a:r>
              <a:rPr sz="22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B</a:t>
            </a:r>
            <a:r>
              <a:rPr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M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10" dirty="0">
                <a:solidFill>
                  <a:srgbClr val="292929"/>
                </a:solidFill>
                <a:latin typeface="Microsoft Sans Serif"/>
                <a:cs typeface="Microsoft Sans Serif"/>
              </a:rPr>
              <a:t>C</a:t>
            </a:r>
            <a:r>
              <a:rPr sz="22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l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u</a:t>
            </a:r>
            <a:r>
              <a:rPr sz="22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d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h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ed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d</a:t>
            </a:r>
            <a:r>
              <a:rPr sz="22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22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b</a:t>
            </a: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22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n</a:t>
            </a:r>
            <a:r>
              <a:rPr sz="22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d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r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u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n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10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2200" spc="-180" dirty="0">
                <a:solidFill>
                  <a:srgbClr val="292929"/>
                </a:solidFill>
                <a:latin typeface="Microsoft Sans Serif"/>
                <a:cs typeface="Microsoft Sans Serif"/>
              </a:rPr>
              <a:t>Q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L 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queries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Python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sqlalchemy,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ibm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db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sa,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 err="1">
                <a:solidFill>
                  <a:srgbClr val="292929"/>
                </a:solidFill>
                <a:latin typeface="Microsoft Sans Serif"/>
                <a:cs typeface="Microsoft Sans Serif"/>
              </a:rPr>
              <a:t>ipython-sql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.</a:t>
            </a:r>
            <a:endParaRPr lang="en-US" sz="2200" spc="-30" dirty="0">
              <a:solidFill>
                <a:srgbClr val="292929"/>
              </a:solidFill>
              <a:latin typeface="Microsoft Sans Serif"/>
              <a:cs typeface="Microsoft Sans Serif"/>
            </a:endParaRPr>
          </a:p>
          <a:p>
            <a:pPr marL="241300" marR="5080" indent="-228600">
              <a:lnSpc>
                <a:spcPts val="2590"/>
              </a:lnSpc>
              <a:spcBef>
                <a:spcPts val="159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lang="en-US" sz="2200" dirty="0">
                <a:latin typeface="Microsoft Sans Serif"/>
                <a:cs typeface="Microsoft Sans Serif"/>
                <a:hlinkClick r:id="rId2"/>
              </a:rPr>
              <a:t>https://github.com/iamacsimet/Data-Science-Project-about-SpaceX/tree/main/Lab 3</a:t>
            </a:r>
            <a:endParaRPr lang="en-VN" sz="2200" dirty="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12</a:t>
            </a:fld>
            <a:endParaRPr spc="75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751" y="413511"/>
            <a:ext cx="2816860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15" dirty="0"/>
              <a:t>EDA</a:t>
            </a:r>
            <a:r>
              <a:rPr spc="85" dirty="0"/>
              <a:t> </a:t>
            </a:r>
            <a:r>
              <a:rPr spc="5" dirty="0"/>
              <a:t>with</a:t>
            </a:r>
            <a:r>
              <a:rPr spc="85" dirty="0"/>
              <a:t> </a:t>
            </a:r>
            <a:r>
              <a:rPr spc="-325" dirty="0"/>
              <a:t>SQL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6939" y="1896364"/>
            <a:ext cx="10194925" cy="3058145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241300" marR="80645" indent="-228600">
              <a:lnSpc>
                <a:spcPts val="2590"/>
              </a:lnSpc>
              <a:spcBef>
                <a:spcPts val="22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8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examine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map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views,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Folium,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python-based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framework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creating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map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visualisations,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was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utilised.</a:t>
            </a:r>
            <a:endParaRPr sz="2200" dirty="0">
              <a:latin typeface="Microsoft Sans Serif"/>
              <a:cs typeface="Microsoft Sans Serif"/>
            </a:endParaRPr>
          </a:p>
          <a:p>
            <a:pPr marL="241300" marR="5080" indent="-228600">
              <a:lnSpc>
                <a:spcPct val="100899"/>
              </a:lnSpc>
              <a:spcBef>
                <a:spcPts val="127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Because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dependent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position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3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its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closeness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other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such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sz="22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2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sea</a:t>
            </a:r>
            <a:r>
              <a:rPr sz="22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shore,</a:t>
            </a:r>
            <a:r>
              <a:rPr sz="2200" spc="409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townships, rivers,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other 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landmarks,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it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critical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select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best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location.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Folium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was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used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create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interactive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maps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reason.</a:t>
            </a:r>
            <a:endParaRPr lang="en-US" sz="2200" spc="-95" dirty="0">
              <a:solidFill>
                <a:srgbClr val="292929"/>
              </a:solidFill>
              <a:latin typeface="Microsoft Sans Serif"/>
              <a:cs typeface="Microsoft Sans Serif"/>
            </a:endParaRPr>
          </a:p>
          <a:p>
            <a:pPr marL="241300" marR="5080" indent="-228600">
              <a:lnSpc>
                <a:spcPct val="100899"/>
              </a:lnSpc>
              <a:spcBef>
                <a:spcPts val="127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lang="en-US" sz="2200" dirty="0">
                <a:latin typeface="Microsoft Sans Serif"/>
                <a:cs typeface="Microsoft Sans Serif"/>
                <a:hlinkClick r:id="rId2"/>
              </a:rPr>
              <a:t>https://github.com/iamacsimet/Data-Science-Project-about-SpaceX/tree/main/Lab 5</a:t>
            </a:r>
            <a:endParaRPr sz="2200" dirty="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13</a:t>
            </a:fld>
            <a:endParaRPr spc="75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751" y="413511"/>
            <a:ext cx="7351395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0" dirty="0"/>
              <a:t>Build</a:t>
            </a:r>
            <a:r>
              <a:rPr spc="125" dirty="0"/>
              <a:t> </a:t>
            </a:r>
            <a:r>
              <a:rPr spc="-175" dirty="0"/>
              <a:t>an</a:t>
            </a:r>
            <a:r>
              <a:rPr spc="120" dirty="0"/>
              <a:t> </a:t>
            </a:r>
            <a:r>
              <a:rPr spc="-85" dirty="0"/>
              <a:t>Interactive</a:t>
            </a:r>
            <a:r>
              <a:rPr spc="120" dirty="0"/>
              <a:t> </a:t>
            </a:r>
            <a:r>
              <a:rPr spc="-130" dirty="0"/>
              <a:t>Map</a:t>
            </a:r>
            <a:r>
              <a:rPr spc="130" dirty="0"/>
              <a:t> </a:t>
            </a:r>
            <a:r>
              <a:rPr spc="5" dirty="0"/>
              <a:t>with</a:t>
            </a:r>
            <a:r>
              <a:rPr spc="120" dirty="0"/>
              <a:t> </a:t>
            </a:r>
            <a:r>
              <a:rPr spc="-95" dirty="0"/>
              <a:t>Folium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08087" y="6078220"/>
            <a:ext cx="27051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70" dirty="0">
                <a:solidFill>
                  <a:srgbClr val="1C7DDB"/>
                </a:solidFill>
                <a:latin typeface="Microsoft Sans Serif"/>
                <a:cs typeface="Microsoft Sans Serif"/>
              </a:rPr>
              <a:t>14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8750" y="1807971"/>
            <a:ext cx="9112250" cy="1147445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241300" marR="5080" indent="-228600">
              <a:lnSpc>
                <a:spcPts val="2400"/>
              </a:lnSpc>
              <a:spcBef>
                <a:spcPts val="38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Plotly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Dash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was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used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create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small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web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app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(based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Flask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micro </a:t>
            </a:r>
            <a:r>
              <a:rPr sz="2200" spc="-5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framework).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11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web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app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straightforward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dashboard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two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graphs.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48750" y="4511548"/>
            <a:ext cx="9357360" cy="1908471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241300" marR="5080" indent="-228600">
              <a:lnSpc>
                <a:spcPct val="89100"/>
              </a:lnSpc>
              <a:spcBef>
                <a:spcPts val="38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245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also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created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dropdown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menu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allow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user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choose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location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they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want 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 </a:t>
            </a:r>
            <a:r>
              <a:rPr sz="22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see</a:t>
            </a:r>
            <a:r>
              <a:rPr sz="22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statistics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for.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second</a:t>
            </a:r>
            <a:r>
              <a:rPr sz="2200" spc="4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scatter figure,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we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also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incorporated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slider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select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range.</a:t>
            </a:r>
            <a:endParaRPr lang="en-US" sz="2200" spc="-80" dirty="0">
              <a:solidFill>
                <a:srgbClr val="292929"/>
              </a:solidFill>
              <a:latin typeface="Microsoft Sans Serif"/>
              <a:cs typeface="Microsoft Sans Serif"/>
            </a:endParaRPr>
          </a:p>
          <a:p>
            <a:pPr marL="241300" marR="5080" indent="-228600">
              <a:lnSpc>
                <a:spcPct val="89100"/>
              </a:lnSpc>
              <a:spcBef>
                <a:spcPts val="38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lang="en-US" sz="2200" dirty="0">
                <a:latin typeface="Microsoft Sans Serif"/>
                <a:cs typeface="Microsoft Sans Serif"/>
                <a:hlinkClick r:id="rId2"/>
              </a:rPr>
              <a:t>https://github.com/iamacsimet/Data-Science-Project-about-SpaceX/blob/f161a4c117d86af21fce2444d2696f22ec94ea9a/application-dash.py</a:t>
            </a:r>
            <a:endParaRPr sz="2200" dirty="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48751" y="413511"/>
            <a:ext cx="7148195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0" dirty="0"/>
              <a:t>Build</a:t>
            </a:r>
            <a:r>
              <a:rPr spc="135" dirty="0"/>
              <a:t> </a:t>
            </a:r>
            <a:r>
              <a:rPr spc="-245" dirty="0"/>
              <a:t>a</a:t>
            </a:r>
            <a:r>
              <a:rPr spc="125" dirty="0"/>
              <a:t> </a:t>
            </a:r>
            <a:r>
              <a:rPr spc="-105" dirty="0"/>
              <a:t>Dashboard</a:t>
            </a:r>
            <a:r>
              <a:rPr spc="135" dirty="0"/>
              <a:t> </a:t>
            </a:r>
            <a:r>
              <a:rPr spc="5" dirty="0"/>
              <a:t>with</a:t>
            </a:r>
            <a:r>
              <a:rPr spc="120" dirty="0"/>
              <a:t> </a:t>
            </a:r>
            <a:r>
              <a:rPr spc="-50" dirty="0"/>
              <a:t>Plotly</a:t>
            </a:r>
            <a:r>
              <a:rPr spc="135" dirty="0"/>
              <a:t> </a:t>
            </a:r>
            <a:r>
              <a:rPr spc="-175" dirty="0"/>
              <a:t>Dash</a:t>
            </a: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020638" y="3429000"/>
            <a:ext cx="5041898" cy="8636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750" y="1844547"/>
            <a:ext cx="9567545" cy="46012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1651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Based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available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input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features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such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Mass,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Flight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No,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Type,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so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on,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predictive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models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such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sz="22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logistic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regression, </a:t>
            </a:r>
            <a:r>
              <a:rPr sz="2200" spc="-160" dirty="0">
                <a:solidFill>
                  <a:srgbClr val="292929"/>
                </a:solidFill>
                <a:latin typeface="Microsoft Sans Serif"/>
                <a:cs typeface="Microsoft Sans Serif"/>
              </a:rPr>
              <a:t>KNN,</a:t>
            </a:r>
            <a:r>
              <a:rPr sz="2200" spc="-1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70" dirty="0">
                <a:solidFill>
                  <a:srgbClr val="292929"/>
                </a:solidFill>
                <a:latin typeface="Microsoft Sans Serif"/>
                <a:cs typeface="Microsoft Sans Serif"/>
              </a:rPr>
              <a:t>SVM,</a:t>
            </a:r>
            <a:r>
              <a:rPr sz="2200" spc="-1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Decision </a:t>
            </a: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Trees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r>
              <a:rPr sz="2200" spc="409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used</a:t>
            </a:r>
            <a:r>
              <a:rPr sz="2200" spc="4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create</a:t>
            </a:r>
            <a:r>
              <a:rPr sz="2200" spc="4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predictions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on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whether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would 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be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or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not.</a:t>
            </a:r>
            <a:endParaRPr sz="2200" dirty="0">
              <a:latin typeface="Microsoft Sans Serif"/>
              <a:cs typeface="Microsoft Sans Serif"/>
            </a:endParaRPr>
          </a:p>
          <a:p>
            <a:pPr marL="241300" marR="347345" indent="-228600">
              <a:lnSpc>
                <a:spcPct val="100499"/>
              </a:lnSpc>
              <a:spcBef>
                <a:spcPts val="133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input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was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divided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into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two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sets: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training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test.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training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set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was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used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create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models,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while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test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sets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used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assess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models'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accuracy.</a:t>
            </a:r>
            <a:endParaRPr sz="2200" dirty="0">
              <a:latin typeface="Microsoft Sans Serif"/>
              <a:cs typeface="Microsoft Sans Serif"/>
            </a:endParaRPr>
          </a:p>
          <a:p>
            <a:pPr marL="241300" marR="5080" indent="-228600">
              <a:lnSpc>
                <a:spcPct val="100499"/>
              </a:lnSpc>
              <a:spcBef>
                <a:spcPts val="135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245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determined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worked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better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based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accuracy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results.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Grid</a:t>
            </a:r>
            <a:r>
              <a:rPr sz="2200" spc="4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Search</a:t>
            </a:r>
            <a:r>
              <a:rPr sz="2200" spc="3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method </a:t>
            </a:r>
            <a:r>
              <a:rPr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was</a:t>
            </a:r>
            <a:r>
              <a:rPr sz="2200" spc="3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also</a:t>
            </a:r>
            <a:r>
              <a:rPr sz="2200" spc="4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used</a:t>
            </a:r>
            <a:r>
              <a:rPr sz="2200" spc="4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determine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hyper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parameters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each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model.</a:t>
            </a:r>
            <a:endParaRPr lang="en-US" sz="2200" spc="-60" dirty="0">
              <a:solidFill>
                <a:srgbClr val="292929"/>
              </a:solidFill>
              <a:latin typeface="Microsoft Sans Serif"/>
              <a:cs typeface="Microsoft Sans Serif"/>
            </a:endParaRPr>
          </a:p>
          <a:p>
            <a:pPr marL="241300" marR="5080" indent="-228600">
              <a:lnSpc>
                <a:spcPct val="100499"/>
              </a:lnSpc>
              <a:spcBef>
                <a:spcPts val="135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lang="en-US" sz="2200" dirty="0">
                <a:latin typeface="Microsoft Sans Serif"/>
                <a:cs typeface="Microsoft Sans Serif"/>
                <a:hlinkClick r:id="rId2"/>
              </a:rPr>
              <a:t>https://github.com/iamacsimet/Data-Science-Project-about-SpaceX/tree/main/Lab 6</a:t>
            </a:r>
            <a:endParaRPr lang="en-US" sz="2200" dirty="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15</a:t>
            </a:fld>
            <a:endParaRPr spc="75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751" y="413511"/>
            <a:ext cx="6745605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0" dirty="0"/>
              <a:t>Predictive</a:t>
            </a:r>
            <a:r>
              <a:rPr spc="95" dirty="0"/>
              <a:t> </a:t>
            </a:r>
            <a:r>
              <a:rPr spc="-125" dirty="0"/>
              <a:t>Analysis</a:t>
            </a:r>
            <a:r>
              <a:rPr spc="105" dirty="0"/>
              <a:t> </a:t>
            </a:r>
            <a:r>
              <a:rPr spc="-120" dirty="0"/>
              <a:t>(Classification)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9865" y="1763267"/>
            <a:ext cx="6851015" cy="4152900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241300" marR="5080" indent="-228600">
              <a:lnSpc>
                <a:spcPts val="2020"/>
              </a:lnSpc>
              <a:spcBef>
                <a:spcPts val="48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0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variety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000" spc="3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plots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map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visualizations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provided </a:t>
            </a:r>
            <a:r>
              <a:rPr sz="2000" spc="-5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our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55" dirty="0">
                <a:solidFill>
                  <a:srgbClr val="292929"/>
                </a:solidFill>
                <a:latin typeface="Microsoft Sans Serif"/>
                <a:cs typeface="Microsoft Sans Serif"/>
              </a:rPr>
              <a:t>EDA.</a:t>
            </a:r>
            <a:endParaRPr sz="2000" dirty="0">
              <a:latin typeface="Microsoft Sans Serif"/>
              <a:cs typeface="Microsoft Sans Serif"/>
            </a:endParaRPr>
          </a:p>
          <a:p>
            <a:pPr marL="241300" marR="405765" indent="-228600">
              <a:lnSpc>
                <a:spcPct val="79000"/>
              </a:lnSpc>
              <a:spcBef>
                <a:spcPts val="138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000" spc="-22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able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see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connections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distinct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input </a:t>
            </a:r>
            <a:r>
              <a:rPr sz="2000" spc="-5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features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consequences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resulted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them.</a:t>
            </a:r>
            <a:endParaRPr sz="2000" dirty="0">
              <a:latin typeface="Microsoft Sans Serif"/>
              <a:cs typeface="Microsoft Sans Serif"/>
            </a:endParaRPr>
          </a:p>
          <a:p>
            <a:pPr marL="241300" marR="179705" indent="-228600" algn="just">
              <a:lnSpc>
                <a:spcPct val="81000"/>
              </a:lnSpc>
              <a:spcBef>
                <a:spcPts val="1370"/>
              </a:spcBef>
              <a:buFont typeface="Arial MT"/>
              <a:buChar char="•"/>
              <a:tabLst>
                <a:tab pos="241300" algn="l"/>
              </a:tabLst>
            </a:pP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Scatter 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plots </a:t>
            </a:r>
            <a:r>
              <a:rPr sz="20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such </a:t>
            </a:r>
            <a:r>
              <a:rPr sz="20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as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Flight </a:t>
            </a:r>
            <a:r>
              <a:rPr sz="20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No. </a:t>
            </a:r>
            <a:r>
              <a:rPr sz="20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vs. 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 </a:t>
            </a:r>
            <a:r>
              <a:rPr sz="20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revealed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that </a:t>
            </a:r>
            <a:r>
              <a:rPr sz="20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 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 </a:t>
            </a:r>
            <a:r>
              <a:rPr sz="20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a 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 </a:t>
            </a:r>
            <a:r>
              <a:rPr sz="20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was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largely influenced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by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tonnage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chosen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launch.</a:t>
            </a:r>
            <a:endParaRPr sz="2000" dirty="0">
              <a:latin typeface="Microsoft Sans Serif"/>
              <a:cs typeface="Microsoft Sans Serif"/>
            </a:endParaRPr>
          </a:p>
          <a:p>
            <a:pPr marL="241300" marR="6985" indent="-228600">
              <a:lnSpc>
                <a:spcPct val="79000"/>
              </a:lnSpc>
              <a:spcBef>
                <a:spcPts val="141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20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Folium, </a:t>
            </a:r>
            <a:r>
              <a:rPr sz="20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visualized 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where </a:t>
            </a:r>
            <a:r>
              <a:rPr sz="20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launches </a:t>
            </a:r>
            <a:r>
              <a:rPr sz="20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occurred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and 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where 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unsuccessful</a:t>
            </a:r>
            <a:r>
              <a:rPr sz="20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r>
              <a:rPr sz="20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occurred. </a:t>
            </a:r>
            <a:r>
              <a:rPr sz="2000" spc="-22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000" spc="-2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also </a:t>
            </a:r>
            <a:r>
              <a:rPr sz="2000" spc="-5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had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calculate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distances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zones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and </a:t>
            </a:r>
            <a:r>
              <a:rPr sz="2000" spc="-5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nearby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town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ships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or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coasts.</a:t>
            </a:r>
            <a:endParaRPr sz="2000" dirty="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01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Interactive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analytics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demo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screenshots</a:t>
            </a:r>
            <a:endParaRPr sz="2000" dirty="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88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Predictive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results</a:t>
            </a:r>
            <a:endParaRPr sz="2000" dirty="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751" y="413511"/>
            <a:ext cx="1452245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90" dirty="0"/>
              <a:t>R</a:t>
            </a:r>
            <a:r>
              <a:rPr spc="-220" dirty="0"/>
              <a:t>es</a:t>
            </a:r>
            <a:r>
              <a:rPr spc="-100" dirty="0"/>
              <a:t>u</a:t>
            </a:r>
            <a:r>
              <a:rPr spc="40" dirty="0"/>
              <a:t>l</a:t>
            </a:r>
            <a:r>
              <a:rPr spc="165" dirty="0"/>
              <a:t>t</a:t>
            </a:r>
            <a:r>
              <a:rPr spc="-229" dirty="0"/>
              <a:t>s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86366" y="2463140"/>
            <a:ext cx="2871543" cy="256606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16</a:t>
            </a:fld>
            <a:endParaRPr spc="75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4670425" marR="5080" indent="-228600">
              <a:lnSpc>
                <a:spcPct val="99600"/>
              </a:lnSpc>
              <a:spcBef>
                <a:spcPts val="110"/>
              </a:spcBef>
              <a:buFont typeface="Arial MT"/>
              <a:buChar char="•"/>
              <a:tabLst>
                <a:tab pos="4670425" algn="l"/>
                <a:tab pos="4671060" algn="l"/>
              </a:tabLst>
            </a:pPr>
            <a:r>
              <a:rPr spc="-45" dirty="0"/>
              <a:t>According</a:t>
            </a:r>
            <a:r>
              <a:rPr spc="65" dirty="0"/>
              <a:t> </a:t>
            </a:r>
            <a:r>
              <a:rPr spc="45" dirty="0"/>
              <a:t>to</a:t>
            </a:r>
            <a:r>
              <a:rPr spc="70" dirty="0"/>
              <a:t> </a:t>
            </a:r>
            <a:r>
              <a:rPr spc="-30" dirty="0"/>
              <a:t>the</a:t>
            </a:r>
            <a:r>
              <a:rPr spc="70" dirty="0"/>
              <a:t> </a:t>
            </a:r>
            <a:r>
              <a:rPr spc="-45" dirty="0"/>
              <a:t>graph,</a:t>
            </a:r>
            <a:r>
              <a:rPr spc="65" dirty="0"/>
              <a:t> </a:t>
            </a:r>
            <a:r>
              <a:rPr spc="-30" dirty="0"/>
              <a:t>the</a:t>
            </a:r>
            <a:r>
              <a:rPr spc="70" dirty="0"/>
              <a:t> </a:t>
            </a:r>
            <a:r>
              <a:rPr spc="-75" dirty="0"/>
              <a:t>launch</a:t>
            </a:r>
            <a:r>
              <a:rPr spc="65" dirty="0"/>
              <a:t> </a:t>
            </a:r>
            <a:r>
              <a:rPr spc="-40" dirty="0"/>
              <a:t>site</a:t>
            </a:r>
            <a:r>
              <a:rPr spc="70" dirty="0"/>
              <a:t> </a:t>
            </a:r>
            <a:r>
              <a:rPr spc="-240" dirty="0"/>
              <a:t>CCAFS </a:t>
            </a:r>
            <a:r>
              <a:rPr spc="-235" dirty="0"/>
              <a:t> </a:t>
            </a:r>
            <a:r>
              <a:rPr spc="-310" dirty="0"/>
              <a:t>S</a:t>
            </a:r>
            <a:r>
              <a:rPr spc="-150" dirty="0"/>
              <a:t>L</a:t>
            </a:r>
            <a:r>
              <a:rPr spc="-310" dirty="0"/>
              <a:t>C</a:t>
            </a:r>
            <a:r>
              <a:rPr spc="80" dirty="0"/>
              <a:t> </a:t>
            </a:r>
            <a:r>
              <a:rPr spc="100" dirty="0"/>
              <a:t>4</a:t>
            </a:r>
            <a:r>
              <a:rPr spc="105" dirty="0"/>
              <a:t>0</a:t>
            </a:r>
            <a:r>
              <a:rPr spc="70" dirty="0"/>
              <a:t> </a:t>
            </a:r>
            <a:r>
              <a:rPr spc="-70" dirty="0"/>
              <a:t>h</a:t>
            </a:r>
            <a:r>
              <a:rPr spc="-150" dirty="0"/>
              <a:t>a</a:t>
            </a:r>
            <a:r>
              <a:rPr spc="-140" dirty="0"/>
              <a:t>s</a:t>
            </a:r>
            <a:r>
              <a:rPr spc="75" dirty="0"/>
              <a:t> </a:t>
            </a:r>
            <a:r>
              <a:rPr spc="-125" dirty="0"/>
              <a:t>m</a:t>
            </a:r>
            <a:r>
              <a:rPr spc="-15" dirty="0"/>
              <a:t>o</a:t>
            </a:r>
            <a:r>
              <a:rPr spc="-45" dirty="0"/>
              <a:t>r</a:t>
            </a:r>
            <a:r>
              <a:rPr spc="-125" dirty="0"/>
              <a:t>e</a:t>
            </a:r>
            <a:r>
              <a:rPr spc="75" dirty="0"/>
              <a:t> </a:t>
            </a:r>
            <a:r>
              <a:rPr spc="20" dirty="0"/>
              <a:t>l</a:t>
            </a:r>
            <a:r>
              <a:rPr spc="-150" dirty="0"/>
              <a:t>a</a:t>
            </a:r>
            <a:r>
              <a:rPr spc="-70" dirty="0"/>
              <a:t>un</a:t>
            </a:r>
            <a:r>
              <a:rPr spc="-120" dirty="0"/>
              <a:t>c</a:t>
            </a:r>
            <a:r>
              <a:rPr spc="-70" dirty="0"/>
              <a:t>h</a:t>
            </a:r>
            <a:r>
              <a:rPr spc="-130" dirty="0"/>
              <a:t>es</a:t>
            </a:r>
            <a:r>
              <a:rPr spc="75" dirty="0"/>
              <a:t> </a:t>
            </a:r>
            <a:r>
              <a:rPr spc="95" dirty="0"/>
              <a:t>t</a:t>
            </a:r>
            <a:r>
              <a:rPr spc="-70" dirty="0"/>
              <a:t>h</a:t>
            </a:r>
            <a:r>
              <a:rPr spc="-150" dirty="0"/>
              <a:t>a</a:t>
            </a:r>
            <a:r>
              <a:rPr spc="-60" dirty="0"/>
              <a:t>n</a:t>
            </a:r>
            <a:r>
              <a:rPr spc="70" dirty="0"/>
              <a:t> </a:t>
            </a:r>
            <a:r>
              <a:rPr spc="-150" dirty="0"/>
              <a:t>a</a:t>
            </a:r>
            <a:r>
              <a:rPr spc="-45" dirty="0"/>
              <a:t>n</a:t>
            </a:r>
            <a:r>
              <a:rPr spc="-95" dirty="0"/>
              <a:t>y</a:t>
            </a:r>
            <a:r>
              <a:rPr spc="80" dirty="0"/>
              <a:t> </a:t>
            </a:r>
            <a:r>
              <a:rPr spc="-15" dirty="0"/>
              <a:t>o</a:t>
            </a:r>
            <a:r>
              <a:rPr spc="95" dirty="0"/>
              <a:t>t</a:t>
            </a:r>
            <a:r>
              <a:rPr spc="-70" dirty="0"/>
              <a:t>h</a:t>
            </a:r>
            <a:r>
              <a:rPr spc="-40" dirty="0"/>
              <a:t>er  </a:t>
            </a:r>
            <a:r>
              <a:rPr spc="-75" dirty="0"/>
              <a:t>launch</a:t>
            </a:r>
            <a:r>
              <a:rPr spc="70" dirty="0"/>
              <a:t> </a:t>
            </a:r>
            <a:r>
              <a:rPr spc="-55" dirty="0"/>
              <a:t>site;</a:t>
            </a:r>
            <a:r>
              <a:rPr spc="70" dirty="0"/>
              <a:t> </a:t>
            </a:r>
            <a:r>
              <a:rPr spc="-100" dirty="0"/>
              <a:t>however,</a:t>
            </a:r>
            <a:r>
              <a:rPr spc="70" dirty="0"/>
              <a:t> </a:t>
            </a:r>
            <a:r>
              <a:rPr spc="-30" dirty="0"/>
              <a:t>the</a:t>
            </a:r>
            <a:r>
              <a:rPr spc="75" dirty="0"/>
              <a:t> </a:t>
            </a:r>
            <a:r>
              <a:rPr spc="10" dirty="0"/>
              <a:t>flight</a:t>
            </a:r>
            <a:r>
              <a:rPr spc="75" dirty="0"/>
              <a:t> </a:t>
            </a:r>
            <a:r>
              <a:rPr spc="-60" dirty="0"/>
              <a:t>number</a:t>
            </a:r>
            <a:r>
              <a:rPr spc="80" dirty="0"/>
              <a:t> </a:t>
            </a:r>
            <a:r>
              <a:rPr spc="-70" dirty="0"/>
              <a:t>does</a:t>
            </a:r>
            <a:r>
              <a:rPr spc="75" dirty="0"/>
              <a:t> </a:t>
            </a:r>
            <a:r>
              <a:rPr spc="5" dirty="0"/>
              <a:t>not </a:t>
            </a:r>
            <a:r>
              <a:rPr spc="-570" dirty="0"/>
              <a:t> </a:t>
            </a:r>
            <a:r>
              <a:rPr spc="-60" dirty="0"/>
              <a:t>appear</a:t>
            </a:r>
            <a:r>
              <a:rPr spc="75" dirty="0"/>
              <a:t> </a:t>
            </a:r>
            <a:r>
              <a:rPr spc="45" dirty="0"/>
              <a:t>to</a:t>
            </a:r>
            <a:r>
              <a:rPr spc="75" dirty="0"/>
              <a:t> </a:t>
            </a:r>
            <a:r>
              <a:rPr spc="-120" dirty="0"/>
              <a:t>have</a:t>
            </a:r>
            <a:r>
              <a:rPr spc="70" dirty="0"/>
              <a:t> </a:t>
            </a:r>
            <a:r>
              <a:rPr spc="-145" dirty="0"/>
              <a:t>a</a:t>
            </a:r>
            <a:r>
              <a:rPr spc="70" dirty="0"/>
              <a:t> </a:t>
            </a:r>
            <a:r>
              <a:rPr spc="-70" dirty="0"/>
              <a:t>clear</a:t>
            </a:r>
            <a:r>
              <a:rPr spc="75" dirty="0"/>
              <a:t> </a:t>
            </a:r>
            <a:r>
              <a:rPr spc="-60" dirty="0"/>
              <a:t>association</a:t>
            </a:r>
            <a:r>
              <a:rPr spc="70" dirty="0"/>
              <a:t> </a:t>
            </a:r>
            <a:r>
              <a:rPr dirty="0"/>
              <a:t>with</a:t>
            </a:r>
            <a:r>
              <a:rPr spc="70" dirty="0"/>
              <a:t> </a:t>
            </a:r>
            <a:r>
              <a:rPr spc="-30" dirty="0"/>
              <a:t>the </a:t>
            </a:r>
            <a:r>
              <a:rPr spc="-25" dirty="0"/>
              <a:t> </a:t>
            </a:r>
            <a:r>
              <a:rPr spc="-10" dirty="0"/>
              <a:t>flight's </a:t>
            </a:r>
            <a:r>
              <a:rPr spc="-65" dirty="0"/>
              <a:t>outcome. </a:t>
            </a:r>
            <a:r>
              <a:rPr spc="-145" dirty="0"/>
              <a:t>The</a:t>
            </a:r>
            <a:r>
              <a:rPr spc="-140" dirty="0"/>
              <a:t> </a:t>
            </a:r>
            <a:r>
              <a:rPr spc="-135" dirty="0"/>
              <a:t>same</a:t>
            </a:r>
            <a:r>
              <a:rPr spc="-130" dirty="0"/>
              <a:t> </a:t>
            </a:r>
            <a:r>
              <a:rPr spc="-120" dirty="0"/>
              <a:t>can</a:t>
            </a:r>
            <a:r>
              <a:rPr spc="-114" dirty="0"/>
              <a:t> </a:t>
            </a:r>
            <a:r>
              <a:rPr spc="-60" dirty="0"/>
              <a:t>be </a:t>
            </a:r>
            <a:r>
              <a:rPr spc="-30" dirty="0"/>
              <a:t>stated </a:t>
            </a:r>
            <a:r>
              <a:rPr spc="-5" dirty="0"/>
              <a:t>for </a:t>
            </a:r>
            <a:r>
              <a:rPr spc="-30" dirty="0"/>
              <a:t>the </a:t>
            </a:r>
            <a:r>
              <a:rPr spc="-570" dirty="0"/>
              <a:t> </a:t>
            </a:r>
            <a:r>
              <a:rPr spc="-75" dirty="0"/>
              <a:t>launch</a:t>
            </a:r>
            <a:r>
              <a:rPr spc="70" dirty="0"/>
              <a:t> </a:t>
            </a:r>
            <a:r>
              <a:rPr spc="-55" dirty="0"/>
              <a:t>site,</a:t>
            </a:r>
            <a:r>
              <a:rPr spc="70" dirty="0"/>
              <a:t> </a:t>
            </a:r>
            <a:r>
              <a:rPr spc="-5" dirty="0"/>
              <a:t>but</a:t>
            </a:r>
            <a:r>
              <a:rPr spc="75" dirty="0"/>
              <a:t> </a:t>
            </a:r>
            <a:r>
              <a:rPr spc="-70" dirty="0"/>
              <a:t>when</a:t>
            </a:r>
            <a:r>
              <a:rPr spc="70" dirty="0"/>
              <a:t> </a:t>
            </a:r>
            <a:r>
              <a:rPr spc="-75" dirty="0"/>
              <a:t>compared</a:t>
            </a:r>
            <a:r>
              <a:rPr spc="75" dirty="0"/>
              <a:t> </a:t>
            </a:r>
            <a:r>
              <a:rPr spc="45" dirty="0"/>
              <a:t>to</a:t>
            </a:r>
            <a:r>
              <a:rPr spc="75" dirty="0"/>
              <a:t> </a:t>
            </a:r>
            <a:r>
              <a:rPr spc="-240" dirty="0"/>
              <a:t>CCAFS</a:t>
            </a:r>
            <a:r>
              <a:rPr spc="70" dirty="0"/>
              <a:t> </a:t>
            </a:r>
            <a:r>
              <a:rPr spc="-254" dirty="0"/>
              <a:t>SLC </a:t>
            </a:r>
            <a:r>
              <a:rPr spc="-250" dirty="0"/>
              <a:t> </a:t>
            </a:r>
            <a:r>
              <a:rPr spc="100" dirty="0"/>
              <a:t>40</a:t>
            </a:r>
            <a:r>
              <a:rPr spc="-110" dirty="0"/>
              <a:t>,</a:t>
            </a:r>
            <a:r>
              <a:rPr spc="70" dirty="0"/>
              <a:t> </a:t>
            </a:r>
            <a:r>
              <a:rPr spc="-55" dirty="0"/>
              <a:t>w</a:t>
            </a:r>
            <a:r>
              <a:rPr spc="-125" dirty="0"/>
              <a:t>e</a:t>
            </a:r>
            <a:r>
              <a:rPr spc="75" dirty="0"/>
              <a:t> </a:t>
            </a:r>
            <a:r>
              <a:rPr spc="-145" dirty="0"/>
              <a:t>c</a:t>
            </a:r>
            <a:r>
              <a:rPr spc="-150" dirty="0"/>
              <a:t>a</a:t>
            </a:r>
            <a:r>
              <a:rPr spc="-60" dirty="0"/>
              <a:t>n</a:t>
            </a:r>
            <a:r>
              <a:rPr spc="70" dirty="0"/>
              <a:t> </a:t>
            </a:r>
            <a:r>
              <a:rPr spc="-15" dirty="0"/>
              <a:t>o</a:t>
            </a:r>
            <a:r>
              <a:rPr spc="10" dirty="0"/>
              <a:t>b</a:t>
            </a:r>
            <a:r>
              <a:rPr spc="-145" dirty="0"/>
              <a:t>s</a:t>
            </a:r>
            <a:r>
              <a:rPr spc="-65" dirty="0"/>
              <a:t>e</a:t>
            </a:r>
            <a:r>
              <a:rPr spc="30" dirty="0"/>
              <a:t>r</a:t>
            </a:r>
            <a:r>
              <a:rPr spc="-105" dirty="0"/>
              <a:t>v</a:t>
            </a:r>
            <a:r>
              <a:rPr spc="-125" dirty="0"/>
              <a:t>e</a:t>
            </a:r>
            <a:r>
              <a:rPr spc="75" dirty="0"/>
              <a:t> </a:t>
            </a:r>
            <a:r>
              <a:rPr spc="95" dirty="0"/>
              <a:t>t</a:t>
            </a:r>
            <a:r>
              <a:rPr spc="-70" dirty="0"/>
              <a:t>h</a:t>
            </a:r>
            <a:r>
              <a:rPr spc="-125" dirty="0"/>
              <a:t>a</a:t>
            </a:r>
            <a:r>
              <a:rPr spc="95" dirty="0"/>
              <a:t>t</a:t>
            </a:r>
            <a:r>
              <a:rPr spc="75" dirty="0"/>
              <a:t> </a:t>
            </a:r>
            <a:r>
              <a:rPr spc="-210" dirty="0"/>
              <a:t>K</a:t>
            </a:r>
            <a:r>
              <a:rPr spc="-310" dirty="0"/>
              <a:t>SC</a:t>
            </a:r>
            <a:r>
              <a:rPr spc="80" dirty="0"/>
              <a:t> </a:t>
            </a:r>
            <a:r>
              <a:rPr spc="-150" dirty="0"/>
              <a:t>L</a:t>
            </a:r>
            <a:r>
              <a:rPr spc="-310" dirty="0"/>
              <a:t>C</a:t>
            </a:r>
            <a:r>
              <a:rPr spc="80" dirty="0"/>
              <a:t> </a:t>
            </a:r>
            <a:r>
              <a:rPr spc="100" dirty="0"/>
              <a:t>3</a:t>
            </a:r>
            <a:r>
              <a:rPr spc="105" dirty="0"/>
              <a:t>9</a:t>
            </a:r>
            <a:r>
              <a:rPr spc="70" dirty="0"/>
              <a:t> </a:t>
            </a:r>
            <a:r>
              <a:rPr spc="-95" dirty="0"/>
              <a:t>A</a:t>
            </a:r>
            <a:r>
              <a:rPr spc="75" dirty="0"/>
              <a:t> </a:t>
            </a:r>
            <a:r>
              <a:rPr spc="-150" dirty="0"/>
              <a:t>a</a:t>
            </a:r>
            <a:r>
              <a:rPr spc="-70" dirty="0"/>
              <a:t>n</a:t>
            </a:r>
            <a:r>
              <a:rPr spc="15" dirty="0"/>
              <a:t>d</a:t>
            </a:r>
            <a:r>
              <a:rPr spc="75" dirty="0"/>
              <a:t> </a:t>
            </a:r>
            <a:r>
              <a:rPr spc="-254" dirty="0"/>
              <a:t>V</a:t>
            </a:r>
            <a:r>
              <a:rPr spc="-145" dirty="0"/>
              <a:t>A</a:t>
            </a:r>
            <a:r>
              <a:rPr spc="-140" dirty="0"/>
              <a:t>F</a:t>
            </a:r>
            <a:r>
              <a:rPr spc="-85" dirty="0"/>
              <a:t>B  </a:t>
            </a:r>
            <a:r>
              <a:rPr spc="-310" dirty="0"/>
              <a:t>S</a:t>
            </a:r>
            <a:r>
              <a:rPr spc="-150" dirty="0"/>
              <a:t>L</a:t>
            </a:r>
            <a:r>
              <a:rPr spc="-310" dirty="0"/>
              <a:t>C</a:t>
            </a:r>
            <a:r>
              <a:rPr spc="80" dirty="0"/>
              <a:t> </a:t>
            </a:r>
            <a:r>
              <a:rPr spc="100" dirty="0"/>
              <a:t>4</a:t>
            </a:r>
            <a:r>
              <a:rPr spc="-300" dirty="0"/>
              <a:t>E</a:t>
            </a:r>
            <a:r>
              <a:rPr spc="70" dirty="0"/>
              <a:t> </a:t>
            </a:r>
            <a:r>
              <a:rPr spc="-70" dirty="0"/>
              <a:t>h</a:t>
            </a:r>
            <a:r>
              <a:rPr spc="-170" dirty="0"/>
              <a:t>a</a:t>
            </a:r>
            <a:r>
              <a:rPr spc="-105" dirty="0"/>
              <a:t>v</a:t>
            </a:r>
            <a:r>
              <a:rPr spc="-125" dirty="0"/>
              <a:t>e</a:t>
            </a:r>
            <a:r>
              <a:rPr spc="75" dirty="0"/>
              <a:t> </a:t>
            </a:r>
            <a:r>
              <a:rPr spc="-145" dirty="0"/>
              <a:t>a</a:t>
            </a:r>
            <a:r>
              <a:rPr spc="70" dirty="0"/>
              <a:t> </a:t>
            </a:r>
            <a:r>
              <a:rPr spc="20" dirty="0"/>
              <a:t>l</a:t>
            </a:r>
            <a:r>
              <a:rPr spc="-35" dirty="0"/>
              <a:t>o</a:t>
            </a:r>
            <a:r>
              <a:rPr spc="-55" dirty="0"/>
              <a:t>w</a:t>
            </a:r>
            <a:r>
              <a:rPr spc="-50" dirty="0"/>
              <a:t>er</a:t>
            </a:r>
            <a:r>
              <a:rPr spc="80" dirty="0"/>
              <a:t> </a:t>
            </a:r>
            <a:r>
              <a:rPr spc="20" dirty="0"/>
              <a:t>f</a:t>
            </a:r>
            <a:r>
              <a:rPr spc="-150" dirty="0"/>
              <a:t>a</a:t>
            </a:r>
            <a:r>
              <a:rPr spc="20" dirty="0"/>
              <a:t>il</a:t>
            </a:r>
            <a:r>
              <a:rPr spc="-70" dirty="0"/>
              <a:t>u</a:t>
            </a:r>
            <a:r>
              <a:rPr spc="-45" dirty="0"/>
              <a:t>r</a:t>
            </a:r>
            <a:r>
              <a:rPr spc="-125" dirty="0"/>
              <a:t>e</a:t>
            </a:r>
            <a:r>
              <a:rPr spc="75" dirty="0"/>
              <a:t> </a:t>
            </a:r>
            <a:r>
              <a:rPr spc="25" dirty="0"/>
              <a:t>r</a:t>
            </a:r>
            <a:r>
              <a:rPr spc="-125" dirty="0"/>
              <a:t>a</a:t>
            </a:r>
            <a:r>
              <a:rPr spc="95" dirty="0"/>
              <a:t>t</a:t>
            </a:r>
            <a:r>
              <a:rPr spc="-120" dirty="0"/>
              <a:t>e.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751" y="413511"/>
            <a:ext cx="6012815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0" dirty="0"/>
              <a:t>Flight</a:t>
            </a:r>
            <a:r>
              <a:rPr spc="120" dirty="0"/>
              <a:t> </a:t>
            </a:r>
            <a:r>
              <a:rPr spc="-114" dirty="0"/>
              <a:t>Number</a:t>
            </a:r>
            <a:r>
              <a:rPr spc="125" dirty="0"/>
              <a:t> </a:t>
            </a:r>
            <a:r>
              <a:rPr spc="-215" dirty="0"/>
              <a:t>vs.</a:t>
            </a:r>
            <a:r>
              <a:rPr spc="125" dirty="0"/>
              <a:t> </a:t>
            </a:r>
            <a:r>
              <a:rPr spc="-155" dirty="0"/>
              <a:t>Launch</a:t>
            </a:r>
            <a:r>
              <a:rPr spc="120" dirty="0"/>
              <a:t> </a:t>
            </a:r>
            <a:r>
              <a:rPr spc="-130" dirty="0"/>
              <a:t>Site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0569" y="2854281"/>
            <a:ext cx="3987058" cy="3171291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18</a:t>
            </a:fld>
            <a:endParaRPr spc="75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750" y="2089403"/>
            <a:ext cx="5018405" cy="3302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0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varies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0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kg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to16000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kg</a:t>
            </a:r>
            <a:endParaRPr sz="2000">
              <a:latin typeface="Microsoft Sans Serif"/>
              <a:cs typeface="Microsoft Sans Serif"/>
            </a:endParaRPr>
          </a:p>
          <a:p>
            <a:pPr marL="241300" marR="99695" indent="-228600">
              <a:lnSpc>
                <a:spcPct val="100000"/>
              </a:lnSpc>
              <a:spcBef>
                <a:spcPts val="141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0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F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r</a:t>
            </a:r>
            <a:r>
              <a:rPr sz="20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20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m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90" dirty="0">
                <a:solidFill>
                  <a:srgbClr val="292929"/>
                </a:solidFill>
                <a:latin typeface="Microsoft Sans Serif"/>
                <a:cs typeface="Microsoft Sans Serif"/>
              </a:rPr>
              <a:t>K</a:t>
            </a:r>
            <a:r>
              <a:rPr sz="2000" spc="-275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2000" spc="-280" dirty="0">
                <a:solidFill>
                  <a:srgbClr val="292929"/>
                </a:solidFill>
                <a:latin typeface="Microsoft Sans Serif"/>
                <a:cs typeface="Microsoft Sans Serif"/>
              </a:rPr>
              <a:t>C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L</a:t>
            </a:r>
            <a:r>
              <a:rPr sz="2000" spc="-280" dirty="0">
                <a:solidFill>
                  <a:srgbClr val="292929"/>
                </a:solidFill>
                <a:latin typeface="Microsoft Sans Serif"/>
                <a:cs typeface="Microsoft Sans Serif"/>
              </a:rPr>
              <a:t>C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39</a:t>
            </a:r>
            <a:r>
              <a:rPr sz="20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,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h</a:t>
            </a:r>
            <a:r>
              <a:rPr sz="20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l</a:t>
            </a:r>
            <a:r>
              <a:rPr sz="20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un</a:t>
            </a:r>
            <a:r>
              <a:rPr sz="20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c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h</a:t>
            </a:r>
            <a:r>
              <a:rPr sz="20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es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m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u</a:t>
            </a:r>
            <a:r>
              <a:rPr sz="20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20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h</a:t>
            </a:r>
            <a:r>
              <a:rPr sz="2000" spc="-16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0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v</a:t>
            </a:r>
            <a:r>
              <a:rPr sz="20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a 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000" spc="3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at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least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2000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kilos</a:t>
            </a:r>
            <a:endParaRPr sz="2000">
              <a:latin typeface="Microsoft Sans Serif"/>
              <a:cs typeface="Microsoft Sans Serif"/>
            </a:endParaRPr>
          </a:p>
          <a:p>
            <a:pPr marL="241300" marR="5080" indent="-228600">
              <a:lnSpc>
                <a:spcPct val="100000"/>
              </a:lnSpc>
              <a:spcBef>
                <a:spcPts val="139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0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r>
              <a:rPr sz="20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 </a:t>
            </a:r>
            <a:r>
              <a:rPr sz="20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0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larger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greater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than </a:t>
            </a:r>
            <a:r>
              <a:rPr sz="2000" spc="-5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8000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kg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appears </a:t>
            </a:r>
            <a:r>
              <a:rPr sz="20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 </a:t>
            </a:r>
            <a:r>
              <a:rPr sz="20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sz="20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0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positive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consequence</a:t>
            </a:r>
            <a:endParaRPr sz="2000">
              <a:latin typeface="Microsoft Sans Serif"/>
              <a:cs typeface="Microsoft Sans Serif"/>
            </a:endParaRPr>
          </a:p>
          <a:p>
            <a:pPr marL="241300" marR="56515" indent="-228600">
              <a:lnSpc>
                <a:spcPct val="100000"/>
              </a:lnSpc>
              <a:spcBef>
                <a:spcPts val="13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000" spc="-285" dirty="0">
                <a:solidFill>
                  <a:srgbClr val="292929"/>
                </a:solidFill>
                <a:latin typeface="Microsoft Sans Serif"/>
                <a:cs typeface="Microsoft Sans Serif"/>
              </a:rPr>
              <a:t>CC</a:t>
            </a:r>
            <a:r>
              <a:rPr sz="20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AF</a:t>
            </a:r>
            <a:r>
              <a:rPr sz="2000" spc="-275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75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20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L</a:t>
            </a:r>
            <a:r>
              <a:rPr sz="2000" spc="-280" dirty="0">
                <a:solidFill>
                  <a:srgbClr val="292929"/>
                </a:solidFill>
                <a:latin typeface="Microsoft Sans Serif"/>
                <a:cs typeface="Microsoft Sans Serif"/>
              </a:rPr>
              <a:t>C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40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20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h</a:t>
            </a:r>
            <a:r>
              <a:rPr sz="20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n</a:t>
            </a:r>
            <a:r>
              <a:rPr sz="20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w</a:t>
            </a:r>
            <a:r>
              <a:rPr sz="20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20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h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h</a:t>
            </a:r>
            <a:r>
              <a:rPr sz="20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m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20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20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t  </a:t>
            </a:r>
            <a:r>
              <a:rPr sz="20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Payloads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vary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depending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launch. 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1000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ten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thousand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kilograms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751" y="413511"/>
            <a:ext cx="4721225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0" dirty="0"/>
              <a:t>Payload</a:t>
            </a:r>
            <a:r>
              <a:rPr spc="120" dirty="0"/>
              <a:t> </a:t>
            </a:r>
            <a:r>
              <a:rPr spc="-215" dirty="0"/>
              <a:t>vs.</a:t>
            </a:r>
            <a:r>
              <a:rPr spc="120" dirty="0"/>
              <a:t> </a:t>
            </a:r>
            <a:r>
              <a:rPr spc="-155" dirty="0"/>
              <a:t>Launch</a:t>
            </a:r>
            <a:r>
              <a:rPr spc="114" dirty="0"/>
              <a:t> </a:t>
            </a:r>
            <a:r>
              <a:rPr spc="-130" dirty="0"/>
              <a:t>Site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38139" y="2231645"/>
            <a:ext cx="5614348" cy="3305315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19</a:t>
            </a:fld>
            <a:endParaRPr spc="75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37436" y="1963420"/>
            <a:ext cx="2544445" cy="3094990"/>
          </a:xfrm>
          <a:prstGeom prst="rect">
            <a:avLst/>
          </a:prstGeom>
        </p:spPr>
        <p:txBody>
          <a:bodyPr vert="horz" wrap="square" lIns="0" tIns="18288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44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Executive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Summary</a:t>
            </a:r>
            <a:endParaRPr sz="2200" dirty="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34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Introduction</a:t>
            </a:r>
            <a:endParaRPr sz="2200" dirty="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37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Methodology</a:t>
            </a:r>
            <a:endParaRPr sz="2200" dirty="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6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Results</a:t>
            </a:r>
            <a:endParaRPr sz="2200" dirty="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36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Conclusion</a:t>
            </a:r>
            <a:endParaRPr sz="2200" dirty="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4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Appendix</a:t>
            </a:r>
            <a:endParaRPr sz="2200" dirty="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204924" y="6101139"/>
            <a:ext cx="199390" cy="2559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z="1600" spc="75" dirty="0">
                <a:solidFill>
                  <a:srgbClr val="1C7DDB"/>
                </a:solidFill>
                <a:latin typeface="Microsoft Sans Serif"/>
                <a:cs typeface="Microsoft Sans Serif"/>
              </a:rPr>
              <a:t>2</a:t>
            </a:fld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751" y="413511"/>
            <a:ext cx="1465580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29" dirty="0"/>
              <a:t>O</a:t>
            </a:r>
            <a:r>
              <a:rPr spc="-170" dirty="0"/>
              <a:t>u</a:t>
            </a:r>
            <a:r>
              <a:rPr spc="105" dirty="0"/>
              <a:t>tl</a:t>
            </a:r>
            <a:r>
              <a:rPr spc="45" dirty="0"/>
              <a:t>i</a:t>
            </a:r>
            <a:r>
              <a:rPr spc="-100" dirty="0"/>
              <a:t>n</a:t>
            </a:r>
            <a:r>
              <a:rPr spc="-210" dirty="0"/>
              <a:t>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751" y="2103628"/>
            <a:ext cx="3550920" cy="2543175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240665" marR="188595" indent="-228600">
              <a:lnSpc>
                <a:spcPts val="2590"/>
              </a:lnSpc>
              <a:spcBef>
                <a:spcPts val="22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 </a:t>
            </a:r>
            <a:r>
              <a:rPr sz="2200" spc="-5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endParaRPr sz="2200">
              <a:latin typeface="Microsoft Sans Serif"/>
              <a:cs typeface="Microsoft Sans Serif"/>
            </a:endParaRPr>
          </a:p>
          <a:p>
            <a:pPr marL="240665" marR="5080" indent="-228600">
              <a:lnSpc>
                <a:spcPct val="100200"/>
              </a:lnSpc>
              <a:spcBef>
                <a:spcPts val="129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•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c</a:t>
            </a: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n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b</a:t>
            </a:r>
            <a:r>
              <a:rPr sz="22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ee</a:t>
            </a:r>
            <a:r>
              <a:rPr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n</a:t>
            </a: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,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25" dirty="0">
                <a:solidFill>
                  <a:srgbClr val="292929"/>
                </a:solidFill>
                <a:latin typeface="Microsoft Sans Serif"/>
                <a:cs typeface="Microsoft Sans Serif"/>
              </a:rPr>
              <a:t>G</a:t>
            </a:r>
            <a:r>
              <a:rPr sz="2200" spc="-310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2200" spc="-180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h</a:t>
            </a: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 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lowest </a:t>
            </a:r>
            <a:r>
              <a:rPr sz="22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2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rate,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w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h</a:t>
            </a:r>
            <a:r>
              <a:rPr sz="22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il</a:t>
            </a:r>
            <a:r>
              <a:rPr sz="22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10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2200" spc="-305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-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L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1</a:t>
            </a: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,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45" dirty="0">
                <a:solidFill>
                  <a:srgbClr val="292929"/>
                </a:solidFill>
                <a:latin typeface="Microsoft Sans Serif"/>
                <a:cs typeface="Microsoft Sans Serif"/>
              </a:rPr>
              <a:t>G</a:t>
            </a:r>
            <a:r>
              <a:rPr sz="2200" spc="-305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2200" spc="-315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,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60" dirty="0">
                <a:solidFill>
                  <a:srgbClr val="292929"/>
                </a:solidFill>
                <a:latin typeface="Microsoft Sans Serif"/>
                <a:cs typeface="Microsoft Sans Serif"/>
              </a:rPr>
              <a:t>H</a:t>
            </a:r>
            <a:r>
              <a:rPr sz="2200" spc="-310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2200" spc="-315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,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n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d  </a:t>
            </a:r>
            <a:r>
              <a:rPr sz="2200" spc="-310" dirty="0">
                <a:solidFill>
                  <a:srgbClr val="292929"/>
                </a:solidFill>
                <a:latin typeface="Microsoft Sans Serif"/>
                <a:cs typeface="Microsoft Sans Serif"/>
              </a:rPr>
              <a:t>SS</a:t>
            </a:r>
            <a:r>
              <a:rPr sz="2200" spc="-180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h</a:t>
            </a:r>
            <a:r>
              <a:rPr sz="2200" spc="-17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v</a:t>
            </a:r>
            <a:r>
              <a:rPr sz="22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h</a:t>
            </a:r>
            <a:r>
              <a:rPr sz="22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b</a:t>
            </a:r>
            <a:r>
              <a:rPr sz="22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22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u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cc</a:t>
            </a:r>
            <a:r>
              <a:rPr sz="22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22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 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rates.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751" y="413511"/>
            <a:ext cx="5535930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50" dirty="0"/>
              <a:t>Success</a:t>
            </a:r>
            <a:r>
              <a:rPr spc="114" dirty="0"/>
              <a:t> </a:t>
            </a:r>
            <a:r>
              <a:rPr spc="-190" dirty="0"/>
              <a:t>Rate</a:t>
            </a:r>
            <a:r>
              <a:rPr spc="114" dirty="0"/>
              <a:t> </a:t>
            </a:r>
            <a:r>
              <a:rPr spc="-215" dirty="0"/>
              <a:t>vs.</a:t>
            </a:r>
            <a:r>
              <a:rPr spc="120" dirty="0"/>
              <a:t> </a:t>
            </a:r>
            <a:r>
              <a:rPr spc="-5" dirty="0"/>
              <a:t>Orbit</a:t>
            </a:r>
            <a:r>
              <a:rPr spc="120" dirty="0"/>
              <a:t> </a:t>
            </a:r>
            <a:r>
              <a:rPr spc="-200" dirty="0"/>
              <a:t>Type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79225" y="1835150"/>
            <a:ext cx="4914899" cy="318770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20</a:t>
            </a:fld>
            <a:endParaRPr spc="75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751" y="2091435"/>
            <a:ext cx="3773804" cy="3216910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240665" marR="397510" indent="-228600">
              <a:lnSpc>
                <a:spcPts val="2590"/>
              </a:lnSpc>
              <a:spcBef>
                <a:spcPts val="22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Scatter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plot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Type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vs.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Flight.</a:t>
            </a:r>
            <a:endParaRPr sz="2200">
              <a:latin typeface="Microsoft Sans Serif"/>
              <a:cs typeface="Microsoft Sans Serif"/>
            </a:endParaRPr>
          </a:p>
          <a:p>
            <a:pPr marL="240665" marR="5080" indent="-228600">
              <a:lnSpc>
                <a:spcPct val="100299"/>
              </a:lnSpc>
              <a:spcBef>
                <a:spcPts val="128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0" dirty="0">
                <a:solidFill>
                  <a:srgbClr val="292929"/>
                </a:solidFill>
                <a:latin typeface="Microsoft Sans Serif"/>
                <a:cs typeface="Microsoft Sans Serif"/>
              </a:rPr>
              <a:t>LEO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orbit,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appears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be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connected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flights;</a:t>
            </a:r>
            <a:r>
              <a:rPr sz="2200" spc="5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however,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n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25" dirty="0">
                <a:solidFill>
                  <a:srgbClr val="292929"/>
                </a:solidFill>
                <a:latin typeface="Microsoft Sans Serif"/>
                <a:cs typeface="Microsoft Sans Serif"/>
              </a:rPr>
              <a:t>G</a:t>
            </a:r>
            <a:r>
              <a:rPr sz="2200" spc="-310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2200" spc="-180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22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r</a:t>
            </a:r>
            <a:r>
              <a:rPr sz="22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b</a:t>
            </a:r>
            <a:r>
              <a:rPr sz="22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,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h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r</a:t>
            </a:r>
            <a:r>
              <a:rPr sz="22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pp</a:t>
            </a:r>
            <a:r>
              <a:rPr sz="22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22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r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  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be</a:t>
            </a:r>
            <a:r>
              <a:rPr sz="2200" spc="459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no</a:t>
            </a:r>
            <a:r>
              <a:rPr sz="2200" spc="5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relationship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flight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751" y="413511"/>
            <a:ext cx="5801995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0" dirty="0"/>
              <a:t>Flight</a:t>
            </a:r>
            <a:r>
              <a:rPr spc="114" dirty="0"/>
              <a:t> </a:t>
            </a:r>
            <a:r>
              <a:rPr spc="-114" dirty="0"/>
              <a:t>Number</a:t>
            </a:r>
            <a:r>
              <a:rPr spc="120" dirty="0"/>
              <a:t> </a:t>
            </a:r>
            <a:r>
              <a:rPr spc="-215" dirty="0"/>
              <a:t>vs.</a:t>
            </a:r>
            <a:r>
              <a:rPr spc="120" dirty="0"/>
              <a:t> </a:t>
            </a:r>
            <a:r>
              <a:rPr spc="-5" dirty="0"/>
              <a:t>Orbit</a:t>
            </a:r>
            <a:r>
              <a:rPr spc="120" dirty="0"/>
              <a:t> </a:t>
            </a:r>
            <a:r>
              <a:rPr spc="-200" dirty="0"/>
              <a:t>Type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633852" y="2069755"/>
            <a:ext cx="4724398" cy="316230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21</a:t>
            </a:fld>
            <a:endParaRPr spc="75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751" y="2076196"/>
            <a:ext cx="3499485" cy="2546350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240665" marR="5080" indent="-228600">
              <a:lnSpc>
                <a:spcPts val="2620"/>
              </a:lnSpc>
              <a:spcBef>
                <a:spcPts val="2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vs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type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scatter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plot</a:t>
            </a:r>
            <a:endParaRPr sz="2200">
              <a:latin typeface="Microsoft Sans Serif"/>
              <a:cs typeface="Microsoft Sans Serif"/>
            </a:endParaRPr>
          </a:p>
          <a:p>
            <a:pPr marL="240665" marR="52705" indent="-228600">
              <a:lnSpc>
                <a:spcPct val="100499"/>
              </a:lnSpc>
              <a:spcBef>
                <a:spcPts val="124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Heavy</a:t>
            </a: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payloads </a:t>
            </a: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a </a:t>
            </a:r>
            <a:r>
              <a:rPr sz="22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detrimental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impact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70" dirty="0">
                <a:solidFill>
                  <a:srgbClr val="292929"/>
                </a:solidFill>
                <a:latin typeface="Microsoft Sans Serif"/>
                <a:cs typeface="Microsoft Sans Serif"/>
              </a:rPr>
              <a:t>GTO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orbits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but 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favourable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22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m</a:t>
            </a:r>
            <a:r>
              <a:rPr sz="22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p</a:t>
            </a: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c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n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25" dirty="0">
                <a:solidFill>
                  <a:srgbClr val="292929"/>
                </a:solidFill>
                <a:latin typeface="Microsoft Sans Serif"/>
                <a:cs typeface="Microsoft Sans Serif"/>
              </a:rPr>
              <a:t>G</a:t>
            </a:r>
            <a:r>
              <a:rPr sz="2200" spc="-310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2200" spc="-180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n</a:t>
            </a:r>
            <a:r>
              <a:rPr sz="22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d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0" dirty="0">
                <a:solidFill>
                  <a:srgbClr val="292929"/>
                </a:solidFill>
                <a:latin typeface="Microsoft Sans Serif"/>
                <a:cs typeface="Microsoft Sans Serif"/>
              </a:rPr>
              <a:t>P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22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l</a:t>
            </a: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r  </a:t>
            </a:r>
            <a:r>
              <a:rPr sz="2200" spc="-200" dirty="0">
                <a:solidFill>
                  <a:srgbClr val="292929"/>
                </a:solidFill>
                <a:latin typeface="Microsoft Sans Serif"/>
                <a:cs typeface="Microsoft Sans Serif"/>
              </a:rPr>
              <a:t>LEO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4" dirty="0">
                <a:solidFill>
                  <a:srgbClr val="292929"/>
                </a:solidFill>
                <a:latin typeface="Microsoft Sans Serif"/>
                <a:cs typeface="Microsoft Sans Serif"/>
              </a:rPr>
              <a:t>(ISS)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orbits.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751" y="413511"/>
            <a:ext cx="4511040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0" dirty="0"/>
              <a:t>Payload</a:t>
            </a:r>
            <a:r>
              <a:rPr spc="114" dirty="0"/>
              <a:t> </a:t>
            </a:r>
            <a:r>
              <a:rPr spc="-215" dirty="0"/>
              <a:t>vs.</a:t>
            </a:r>
            <a:r>
              <a:rPr spc="114" dirty="0"/>
              <a:t> </a:t>
            </a:r>
            <a:r>
              <a:rPr spc="-5" dirty="0"/>
              <a:t>Orbit</a:t>
            </a:r>
            <a:r>
              <a:rPr spc="125" dirty="0"/>
              <a:t> </a:t>
            </a:r>
            <a:r>
              <a:rPr spc="-200" dirty="0"/>
              <a:t>Type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677230" y="1879600"/>
            <a:ext cx="4851399" cy="309880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22</a:t>
            </a:fld>
            <a:endParaRPr spc="75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751" y="1920747"/>
            <a:ext cx="3228975" cy="1711325"/>
          </a:xfrm>
          <a:prstGeom prst="rect">
            <a:avLst/>
          </a:prstGeom>
        </p:spPr>
        <p:txBody>
          <a:bodyPr vert="horz" wrap="square" lIns="0" tIns="18288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44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Trend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vs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year</a:t>
            </a:r>
            <a:endParaRPr sz="2200">
              <a:latin typeface="Microsoft Sans Serif"/>
              <a:cs typeface="Microsoft Sans Serif"/>
            </a:endParaRPr>
          </a:p>
          <a:p>
            <a:pPr marL="240665" marR="165100" indent="-228600">
              <a:lnSpc>
                <a:spcPct val="100499"/>
              </a:lnSpc>
              <a:spcBef>
                <a:spcPts val="133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has</a:t>
            </a:r>
            <a:r>
              <a:rPr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significantly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increased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post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2013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2020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751" y="413511"/>
            <a:ext cx="5746750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5" dirty="0"/>
              <a:t>Launch</a:t>
            </a:r>
            <a:r>
              <a:rPr spc="105" dirty="0"/>
              <a:t> </a:t>
            </a:r>
            <a:r>
              <a:rPr spc="-250" dirty="0"/>
              <a:t>Success</a:t>
            </a:r>
            <a:r>
              <a:rPr spc="114" dirty="0"/>
              <a:t> </a:t>
            </a:r>
            <a:r>
              <a:rPr spc="-190" dirty="0"/>
              <a:t>Yearly</a:t>
            </a:r>
            <a:r>
              <a:rPr spc="120" dirty="0"/>
              <a:t> </a:t>
            </a:r>
            <a:r>
              <a:rPr spc="-175" dirty="0"/>
              <a:t>Trend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936508" y="1943100"/>
            <a:ext cx="4546598" cy="297180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23</a:t>
            </a:fld>
            <a:endParaRPr spc="75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750" y="1844547"/>
            <a:ext cx="262572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Unique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sites: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8750" y="4410964"/>
            <a:ext cx="103441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80" dirty="0">
                <a:solidFill>
                  <a:srgbClr val="292929"/>
                </a:solidFill>
                <a:latin typeface="Microsoft Sans Serif"/>
                <a:cs typeface="Microsoft Sans Serif"/>
              </a:rPr>
              <a:t>Q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u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22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r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y</a:t>
            </a: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: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751" y="413511"/>
            <a:ext cx="4492625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5" dirty="0"/>
              <a:t>All</a:t>
            </a:r>
            <a:r>
              <a:rPr spc="110" dirty="0"/>
              <a:t> </a:t>
            </a:r>
            <a:r>
              <a:rPr spc="-155" dirty="0"/>
              <a:t>Launch</a:t>
            </a:r>
            <a:r>
              <a:rPr spc="110" dirty="0"/>
              <a:t> </a:t>
            </a:r>
            <a:r>
              <a:rPr spc="-130" dirty="0"/>
              <a:t>Site</a:t>
            </a:r>
            <a:r>
              <a:rPr spc="114" dirty="0"/>
              <a:t> </a:t>
            </a:r>
            <a:r>
              <a:rPr spc="-229" dirty="0"/>
              <a:t>Names</a:t>
            </a: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38995" y="1463304"/>
            <a:ext cx="1600200" cy="238760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62396" y="4870202"/>
            <a:ext cx="3276599" cy="533400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24</a:t>
            </a:fld>
            <a:endParaRPr spc="75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750" y="1844547"/>
            <a:ext cx="1164590" cy="13792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Query:</a:t>
            </a:r>
            <a:endParaRPr sz="22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buClr>
                <a:srgbClr val="292929"/>
              </a:buClr>
              <a:buFont typeface="Arial MT"/>
              <a:buChar char="•"/>
            </a:pPr>
            <a:endParaRPr sz="25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Clr>
                <a:srgbClr val="292929"/>
              </a:buClr>
              <a:buFont typeface="Arial MT"/>
              <a:buChar char="•"/>
            </a:pP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Results: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751" y="413511"/>
            <a:ext cx="7277734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5" dirty="0"/>
              <a:t>Launch</a:t>
            </a:r>
            <a:r>
              <a:rPr spc="114" dirty="0"/>
              <a:t> </a:t>
            </a:r>
            <a:r>
              <a:rPr spc="-130" dirty="0"/>
              <a:t>Site</a:t>
            </a:r>
            <a:r>
              <a:rPr spc="120" dirty="0"/>
              <a:t> </a:t>
            </a:r>
            <a:r>
              <a:rPr spc="-229" dirty="0"/>
              <a:t>Names</a:t>
            </a:r>
            <a:r>
              <a:rPr spc="125" dirty="0"/>
              <a:t> </a:t>
            </a:r>
            <a:r>
              <a:rPr spc="-80" dirty="0"/>
              <a:t>Begin</a:t>
            </a:r>
            <a:r>
              <a:rPr spc="114" dirty="0"/>
              <a:t> </a:t>
            </a:r>
            <a:r>
              <a:rPr spc="5" dirty="0"/>
              <a:t>with</a:t>
            </a:r>
            <a:r>
              <a:rPr spc="120" dirty="0"/>
              <a:t> </a:t>
            </a:r>
            <a:r>
              <a:rPr spc="-235" dirty="0"/>
              <a:t>'CCA'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14135" y="2377951"/>
            <a:ext cx="6515099" cy="36830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06615" y="3679762"/>
            <a:ext cx="8889998" cy="1562099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25</a:t>
            </a:fld>
            <a:endParaRPr spc="75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750" y="1844547"/>
            <a:ext cx="3996054" cy="13792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Total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mass: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45,596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95" dirty="0">
                <a:solidFill>
                  <a:srgbClr val="292929"/>
                </a:solidFill>
                <a:latin typeface="Microsoft Sans Serif"/>
                <a:cs typeface="Microsoft Sans Serif"/>
              </a:rPr>
              <a:t>KG</a:t>
            </a:r>
            <a:endParaRPr sz="22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buClr>
                <a:srgbClr val="292929"/>
              </a:buClr>
              <a:buFont typeface="Arial MT"/>
              <a:buChar char="•"/>
            </a:pPr>
            <a:endParaRPr sz="25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Clr>
                <a:srgbClr val="292929"/>
              </a:buClr>
              <a:buFont typeface="Arial MT"/>
              <a:buChar char="•"/>
            </a:pP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Query: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751" y="413511"/>
            <a:ext cx="3856990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35" dirty="0"/>
              <a:t>Total</a:t>
            </a:r>
            <a:r>
              <a:rPr spc="110" dirty="0"/>
              <a:t> </a:t>
            </a:r>
            <a:r>
              <a:rPr spc="-150" dirty="0"/>
              <a:t>Payload</a:t>
            </a:r>
            <a:r>
              <a:rPr spc="114" dirty="0"/>
              <a:t> </a:t>
            </a:r>
            <a:r>
              <a:rPr spc="-229" dirty="0"/>
              <a:t>Mass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54315" y="3576349"/>
            <a:ext cx="6642100" cy="69850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26</a:t>
            </a:fld>
            <a:endParaRPr spc="75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750" y="1844547"/>
            <a:ext cx="2207260" cy="13792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Result: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2534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20" dirty="0">
                <a:solidFill>
                  <a:srgbClr val="292929"/>
                </a:solidFill>
                <a:latin typeface="Microsoft Sans Serif"/>
                <a:cs typeface="Microsoft Sans Serif"/>
              </a:rPr>
              <a:t>KG</a:t>
            </a:r>
            <a:endParaRPr sz="22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buClr>
                <a:srgbClr val="292929"/>
              </a:buClr>
              <a:buFont typeface="Arial MT"/>
              <a:buChar char="•"/>
            </a:pPr>
            <a:endParaRPr sz="25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Clr>
                <a:srgbClr val="292929"/>
              </a:buClr>
              <a:buFont typeface="Arial MT"/>
              <a:buChar char="•"/>
            </a:pP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Query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Used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751" y="413511"/>
            <a:ext cx="6836409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0" dirty="0"/>
              <a:t>Average</a:t>
            </a:r>
            <a:r>
              <a:rPr spc="114" dirty="0"/>
              <a:t> </a:t>
            </a:r>
            <a:r>
              <a:rPr spc="-150" dirty="0"/>
              <a:t>Payload</a:t>
            </a:r>
            <a:r>
              <a:rPr spc="125" dirty="0"/>
              <a:t> </a:t>
            </a:r>
            <a:r>
              <a:rPr spc="-229" dirty="0"/>
              <a:t>Mass</a:t>
            </a:r>
            <a:r>
              <a:rPr spc="125" dirty="0"/>
              <a:t> </a:t>
            </a:r>
            <a:r>
              <a:rPr spc="-100" dirty="0"/>
              <a:t>by</a:t>
            </a:r>
            <a:r>
              <a:rPr spc="130" dirty="0"/>
              <a:t> </a:t>
            </a:r>
            <a:r>
              <a:rPr spc="-65" dirty="0"/>
              <a:t>F9</a:t>
            </a:r>
            <a:r>
              <a:rPr spc="120" dirty="0"/>
              <a:t> </a:t>
            </a:r>
            <a:r>
              <a:rPr spc="10" dirty="0"/>
              <a:t>v1.1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06648" y="3677443"/>
            <a:ext cx="6502399" cy="64770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27</a:t>
            </a:fld>
            <a:endParaRPr spc="75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750" y="1844547"/>
            <a:ext cx="3573145" cy="13792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Result: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December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22,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2015</a:t>
            </a:r>
            <a:endParaRPr sz="22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buClr>
                <a:srgbClr val="292929"/>
              </a:buClr>
              <a:buFont typeface="Arial MT"/>
              <a:buChar char="•"/>
            </a:pPr>
            <a:endParaRPr sz="25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Clr>
                <a:srgbClr val="292929"/>
              </a:buClr>
              <a:buFont typeface="Arial MT"/>
              <a:buChar char="•"/>
            </a:pP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Query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Used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751" y="413511"/>
            <a:ext cx="7578090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5" dirty="0"/>
              <a:t>First</a:t>
            </a:r>
            <a:r>
              <a:rPr spc="120" dirty="0"/>
              <a:t> </a:t>
            </a:r>
            <a:r>
              <a:rPr spc="-180" dirty="0"/>
              <a:t>Successful</a:t>
            </a:r>
            <a:r>
              <a:rPr spc="120" dirty="0"/>
              <a:t> </a:t>
            </a:r>
            <a:r>
              <a:rPr spc="-120" dirty="0"/>
              <a:t>Ground</a:t>
            </a:r>
            <a:r>
              <a:rPr spc="125" dirty="0"/>
              <a:t> </a:t>
            </a:r>
            <a:r>
              <a:rPr spc="-80" dirty="0"/>
              <a:t>Landing</a:t>
            </a:r>
            <a:r>
              <a:rPr spc="125" dirty="0"/>
              <a:t> </a:t>
            </a:r>
            <a:r>
              <a:rPr spc="-95" dirty="0"/>
              <a:t>Date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11678" y="3429000"/>
            <a:ext cx="7848600" cy="68580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28</a:t>
            </a:fld>
            <a:endParaRPr spc="75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750" y="1844547"/>
            <a:ext cx="9499600" cy="693420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241300" marR="5080" indent="-228600">
              <a:lnSpc>
                <a:spcPts val="2620"/>
              </a:lnSpc>
              <a:spcBef>
                <a:spcPts val="2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List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2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names</a:t>
            </a: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boosters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 </a:t>
            </a: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successfully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landed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on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drone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ship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had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greater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than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4000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but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less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than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6000: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8750" y="4234179"/>
            <a:ext cx="415226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Query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Used: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(results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right)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751" y="544575"/>
            <a:ext cx="9603740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spc="-120" dirty="0"/>
              <a:t>Successful</a:t>
            </a:r>
            <a:r>
              <a:rPr sz="2500" spc="85" dirty="0"/>
              <a:t> </a:t>
            </a:r>
            <a:r>
              <a:rPr sz="2500" spc="-60" dirty="0"/>
              <a:t>Drone</a:t>
            </a:r>
            <a:r>
              <a:rPr sz="2500" spc="95" dirty="0"/>
              <a:t> </a:t>
            </a:r>
            <a:r>
              <a:rPr sz="2500" spc="-95" dirty="0"/>
              <a:t>Ship</a:t>
            </a:r>
            <a:r>
              <a:rPr sz="2500" spc="100" dirty="0"/>
              <a:t> </a:t>
            </a:r>
            <a:r>
              <a:rPr sz="2500" spc="-55" dirty="0"/>
              <a:t>Landing</a:t>
            </a:r>
            <a:r>
              <a:rPr sz="2500" spc="95" dirty="0"/>
              <a:t> </a:t>
            </a:r>
            <a:r>
              <a:rPr sz="2500" dirty="0"/>
              <a:t>with</a:t>
            </a:r>
            <a:r>
              <a:rPr sz="2500" spc="90" dirty="0"/>
              <a:t> </a:t>
            </a:r>
            <a:r>
              <a:rPr sz="2500" spc="-105" dirty="0"/>
              <a:t>Payload</a:t>
            </a:r>
            <a:r>
              <a:rPr sz="2500" spc="100" dirty="0"/>
              <a:t> </a:t>
            </a:r>
            <a:r>
              <a:rPr sz="2500" spc="-60" dirty="0"/>
              <a:t>between</a:t>
            </a:r>
            <a:r>
              <a:rPr sz="2500" spc="85" dirty="0"/>
              <a:t> </a:t>
            </a:r>
            <a:r>
              <a:rPr sz="2500" spc="114" dirty="0"/>
              <a:t>4000</a:t>
            </a:r>
            <a:r>
              <a:rPr sz="2500" spc="95" dirty="0"/>
              <a:t> </a:t>
            </a:r>
            <a:r>
              <a:rPr sz="2500" spc="-75" dirty="0"/>
              <a:t>and</a:t>
            </a:r>
            <a:r>
              <a:rPr sz="2500" spc="100" dirty="0"/>
              <a:t> </a:t>
            </a:r>
            <a:r>
              <a:rPr sz="2500" spc="114" dirty="0"/>
              <a:t>6000</a:t>
            </a:r>
            <a:endParaRPr sz="2500"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714771" y="2356949"/>
            <a:ext cx="1130299" cy="396240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93172" y="4707246"/>
            <a:ext cx="6438899" cy="863599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29</a:t>
            </a:fld>
            <a:endParaRPr spc="75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37642" y="1548891"/>
            <a:ext cx="10046335" cy="4429760"/>
          </a:xfrm>
          <a:prstGeom prst="rect">
            <a:avLst/>
          </a:prstGeom>
        </p:spPr>
        <p:txBody>
          <a:bodyPr vert="horz" wrap="square" lIns="0" tIns="18288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440"/>
              </a:spcBef>
              <a:buSzPct val="95454"/>
              <a:buFont typeface="Wingdings"/>
              <a:buChar char=""/>
              <a:tabLst>
                <a:tab pos="241300" algn="l"/>
              </a:tabLst>
            </a:pP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Beautiful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Soup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Python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Request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libraries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used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collection</a:t>
            </a:r>
            <a:endParaRPr sz="2200">
              <a:latin typeface="Microsoft Sans Serif"/>
              <a:cs typeface="Microsoft Sans Serif"/>
            </a:endParaRPr>
          </a:p>
          <a:p>
            <a:pPr marL="241300" marR="5080" indent="-228600">
              <a:lnSpc>
                <a:spcPts val="2620"/>
              </a:lnSpc>
              <a:spcBef>
                <a:spcPts val="1450"/>
              </a:spcBef>
              <a:buSzPct val="95454"/>
              <a:buFont typeface="Wingdings"/>
              <a:buChar char=""/>
              <a:tabLst>
                <a:tab pos="241300" algn="l"/>
              </a:tabLst>
            </a:pP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was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housed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an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IBM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Cloud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DB2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instance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exploratory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analysis,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0" dirty="0">
                <a:solidFill>
                  <a:srgbClr val="292929"/>
                </a:solidFill>
                <a:latin typeface="Microsoft Sans Serif"/>
                <a:cs typeface="Microsoft Sans Serif"/>
              </a:rPr>
              <a:t>SQL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was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used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query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data.</a:t>
            </a:r>
            <a:endParaRPr sz="2200">
              <a:latin typeface="Microsoft Sans Serif"/>
              <a:cs typeface="Microsoft Sans Serif"/>
            </a:endParaRPr>
          </a:p>
          <a:p>
            <a:pPr marL="241300" marR="407034" indent="-228600">
              <a:lnSpc>
                <a:spcPts val="2620"/>
              </a:lnSpc>
              <a:spcBef>
                <a:spcPts val="1455"/>
              </a:spcBef>
              <a:buSzPct val="95454"/>
              <a:buFont typeface="Wingdings"/>
              <a:buChar char=""/>
              <a:tabLst>
                <a:tab pos="241300" algn="l"/>
              </a:tabLst>
            </a:pP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Matplotlib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seaborn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used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create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plots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charts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Python.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On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folium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maps,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geographic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was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visualized.</a:t>
            </a:r>
            <a:endParaRPr sz="2200">
              <a:latin typeface="Microsoft Sans Serif"/>
              <a:cs typeface="Microsoft Sans Serif"/>
            </a:endParaRPr>
          </a:p>
          <a:p>
            <a:pPr marL="241300" marR="372745" indent="-228600">
              <a:lnSpc>
                <a:spcPts val="2590"/>
              </a:lnSpc>
              <a:spcBef>
                <a:spcPts val="1505"/>
              </a:spcBef>
              <a:buSzPct val="95454"/>
              <a:buFont typeface="Wingdings"/>
              <a:buChar char=""/>
              <a:tabLst>
                <a:tab pos="241300" algn="l"/>
              </a:tabLst>
            </a:pP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Finally,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used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Python's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sklearn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machine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learning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framework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create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various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predictive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models.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290"/>
              </a:spcBef>
              <a:buSzPct val="95454"/>
              <a:buFont typeface="Wingdings"/>
              <a:buChar char=""/>
              <a:tabLst>
                <a:tab pos="241300" algn="l"/>
              </a:tabLst>
            </a:pP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Plotly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Dash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framework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was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also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used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create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an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interactive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dashboard.</a:t>
            </a:r>
            <a:endParaRPr sz="2200">
              <a:latin typeface="Microsoft Sans Serif"/>
              <a:cs typeface="Microsoft Sans Serif"/>
            </a:endParaRPr>
          </a:p>
          <a:p>
            <a:pPr marL="241300" marR="200025" indent="-228600">
              <a:lnSpc>
                <a:spcPts val="2620"/>
              </a:lnSpc>
              <a:spcBef>
                <a:spcPts val="1545"/>
              </a:spcBef>
              <a:buSzPct val="95454"/>
              <a:buFont typeface="Wingdings"/>
              <a:buChar char=""/>
              <a:tabLst>
                <a:tab pos="241300" algn="l"/>
              </a:tabLst>
            </a:pP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After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evaluating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comparing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models,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highest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accuracy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was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chosen.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204924" y="6101139"/>
            <a:ext cx="199390" cy="2559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z="1600" spc="75" dirty="0">
                <a:solidFill>
                  <a:srgbClr val="1C7DDB"/>
                </a:solidFill>
                <a:latin typeface="Microsoft Sans Serif"/>
                <a:cs typeface="Microsoft Sans Serif"/>
              </a:rPr>
              <a:t>3</a:t>
            </a:fld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751" y="413511"/>
            <a:ext cx="3883660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60" dirty="0"/>
              <a:t>Executive</a:t>
            </a:r>
            <a:r>
              <a:rPr spc="55" dirty="0"/>
              <a:t> </a:t>
            </a:r>
            <a:r>
              <a:rPr spc="-180" dirty="0"/>
              <a:t>Summary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750" y="1844547"/>
            <a:ext cx="410146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failure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outcomes: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8750" y="4410964"/>
            <a:ext cx="170624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Query</a:t>
            </a:r>
            <a:r>
              <a:rPr sz="22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Used: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751" y="486663"/>
            <a:ext cx="9810750" cy="497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890520" algn="l"/>
              </a:tabLst>
            </a:pPr>
            <a:r>
              <a:rPr sz="3100" spc="-110" dirty="0"/>
              <a:t>Total</a:t>
            </a:r>
            <a:r>
              <a:rPr sz="3100" spc="120" dirty="0"/>
              <a:t> </a:t>
            </a:r>
            <a:r>
              <a:rPr sz="3100" spc="-95" dirty="0"/>
              <a:t>Number</a:t>
            </a:r>
            <a:r>
              <a:rPr sz="3100" spc="114" dirty="0"/>
              <a:t> </a:t>
            </a:r>
            <a:r>
              <a:rPr sz="3100" spc="-5" dirty="0"/>
              <a:t>of	</a:t>
            </a:r>
            <a:r>
              <a:rPr sz="3100" spc="-150" dirty="0"/>
              <a:t>Successful</a:t>
            </a:r>
            <a:r>
              <a:rPr sz="3100" spc="110" dirty="0"/>
              <a:t> </a:t>
            </a:r>
            <a:r>
              <a:rPr sz="3100" spc="-90" dirty="0"/>
              <a:t>and</a:t>
            </a:r>
            <a:r>
              <a:rPr sz="3100" spc="114" dirty="0"/>
              <a:t> </a:t>
            </a:r>
            <a:r>
              <a:rPr sz="3100" spc="-90" dirty="0"/>
              <a:t>Failure</a:t>
            </a:r>
            <a:r>
              <a:rPr sz="3100" spc="105" dirty="0"/>
              <a:t> </a:t>
            </a:r>
            <a:r>
              <a:rPr sz="3100" spc="-80" dirty="0"/>
              <a:t>Mission</a:t>
            </a:r>
            <a:r>
              <a:rPr sz="3100" spc="110" dirty="0"/>
              <a:t> </a:t>
            </a:r>
            <a:r>
              <a:rPr sz="3100" spc="-120" dirty="0"/>
              <a:t>Outcomes</a:t>
            </a:r>
            <a:endParaRPr sz="3100"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37194" y="2515393"/>
            <a:ext cx="3251199" cy="148590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37194" y="4909875"/>
            <a:ext cx="7861299" cy="609600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30</a:t>
            </a:fld>
            <a:endParaRPr spc="75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750" y="1670811"/>
            <a:ext cx="9481820" cy="1043940"/>
          </a:xfrm>
          <a:prstGeom prst="rect">
            <a:avLst/>
          </a:prstGeom>
        </p:spPr>
        <p:txBody>
          <a:bodyPr vert="horz" wrap="square" lIns="0" tIns="18605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46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List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names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3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carried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maximum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37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Query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Used: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751" y="413511"/>
            <a:ext cx="7151370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80" dirty="0"/>
              <a:t>Boosters</a:t>
            </a:r>
            <a:r>
              <a:rPr spc="135" dirty="0"/>
              <a:t> </a:t>
            </a:r>
            <a:r>
              <a:rPr spc="-114" dirty="0"/>
              <a:t>Carried</a:t>
            </a:r>
            <a:r>
              <a:rPr spc="135" dirty="0"/>
              <a:t> </a:t>
            </a:r>
            <a:r>
              <a:rPr spc="-160" dirty="0"/>
              <a:t>Maximum</a:t>
            </a:r>
            <a:r>
              <a:rPr spc="130" dirty="0"/>
              <a:t> </a:t>
            </a:r>
            <a:r>
              <a:rPr spc="-150" dirty="0"/>
              <a:t>Payload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231463" y="2395049"/>
            <a:ext cx="1282700" cy="392430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83503" y="2832736"/>
            <a:ext cx="4559300" cy="723900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31</a:t>
            </a:fld>
            <a:endParaRPr spc="75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750" y="1844547"/>
            <a:ext cx="8427085" cy="1198880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241300" marR="5080" indent="-228600">
              <a:lnSpc>
                <a:spcPts val="2620"/>
              </a:lnSpc>
              <a:spcBef>
                <a:spcPts val="2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List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failed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landingoutcomes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drone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ship,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their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versions,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names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year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2015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26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Query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Used: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8750" y="4234179"/>
            <a:ext cx="110109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355" dirty="0">
                <a:solidFill>
                  <a:srgbClr val="292929"/>
                </a:solidFill>
                <a:latin typeface="Microsoft Sans Serif"/>
                <a:cs typeface="Microsoft Sans Serif"/>
              </a:rPr>
              <a:t>R</a:t>
            </a:r>
            <a:r>
              <a:rPr sz="22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22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u</a:t>
            </a:r>
            <a:r>
              <a:rPr sz="22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l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22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751" y="413511"/>
            <a:ext cx="4467225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75" dirty="0"/>
              <a:t>2015</a:t>
            </a:r>
            <a:r>
              <a:rPr spc="105" dirty="0"/>
              <a:t> </a:t>
            </a:r>
            <a:r>
              <a:rPr spc="-155" dirty="0"/>
              <a:t>Launch</a:t>
            </a:r>
            <a:r>
              <a:rPr spc="105" dirty="0"/>
              <a:t> </a:t>
            </a:r>
            <a:r>
              <a:rPr spc="-180" dirty="0"/>
              <a:t>Records</a:t>
            </a: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13690" y="3251836"/>
            <a:ext cx="5842000" cy="60960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206584" y="4599362"/>
            <a:ext cx="2933700" cy="1219199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32</a:t>
            </a:fld>
            <a:endParaRPr spc="75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750" y="1844547"/>
            <a:ext cx="9375140" cy="205232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241300" marR="5080" indent="-228600">
              <a:lnSpc>
                <a:spcPct val="98600"/>
              </a:lnSpc>
              <a:spcBef>
                <a:spcPts val="13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Rank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count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3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(such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Failure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(drone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ship)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or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(ground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pad))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date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2010-06-04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2017-03-20,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in 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descending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order</a:t>
            </a:r>
            <a:endParaRPr sz="22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buClr>
                <a:srgbClr val="292929"/>
              </a:buClr>
              <a:buFont typeface="Arial MT"/>
              <a:buChar char="•"/>
            </a:pPr>
            <a:endParaRPr sz="25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lr>
                <a:srgbClr val="292929"/>
              </a:buClr>
              <a:buFont typeface="Arial MT"/>
              <a:buChar char="•"/>
            </a:pPr>
            <a:endParaRPr sz="23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Query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Used: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8750" y="5072379"/>
            <a:ext cx="212979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Results</a:t>
            </a:r>
            <a:r>
              <a:rPr sz="22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22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right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751" y="515619"/>
            <a:ext cx="991933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170" dirty="0"/>
              <a:t>Rank</a:t>
            </a:r>
            <a:r>
              <a:rPr sz="2800" spc="114" dirty="0"/>
              <a:t> </a:t>
            </a:r>
            <a:r>
              <a:rPr sz="2800" spc="-60" dirty="0"/>
              <a:t>Landing</a:t>
            </a:r>
            <a:r>
              <a:rPr sz="2800" spc="114" dirty="0"/>
              <a:t> </a:t>
            </a:r>
            <a:r>
              <a:rPr sz="2800" spc="-110" dirty="0"/>
              <a:t>Outcomes</a:t>
            </a:r>
            <a:r>
              <a:rPr sz="2800" spc="110" dirty="0"/>
              <a:t> </a:t>
            </a:r>
            <a:r>
              <a:rPr sz="2800" spc="-100" dirty="0"/>
              <a:t>Between</a:t>
            </a:r>
            <a:r>
              <a:rPr sz="2800" spc="114" dirty="0"/>
              <a:t> </a:t>
            </a:r>
            <a:r>
              <a:rPr sz="2800" spc="100" dirty="0"/>
              <a:t>2010-06-04</a:t>
            </a:r>
            <a:r>
              <a:rPr sz="2800" spc="110" dirty="0"/>
              <a:t> </a:t>
            </a:r>
            <a:r>
              <a:rPr sz="2800" spc="-80" dirty="0"/>
              <a:t>and</a:t>
            </a:r>
            <a:r>
              <a:rPr sz="2800" spc="114" dirty="0"/>
              <a:t> </a:t>
            </a:r>
            <a:r>
              <a:rPr sz="2800" spc="100" dirty="0"/>
              <a:t>2017-03-20</a:t>
            </a:r>
            <a:endParaRPr sz="2800"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75278" y="4110180"/>
            <a:ext cx="6197600" cy="96520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877957" y="2747818"/>
            <a:ext cx="2540000" cy="3124199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33</a:t>
            </a:fld>
            <a:endParaRPr spc="75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750" y="2278379"/>
            <a:ext cx="4899025" cy="2223135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241300" marR="167640" indent="-228600">
              <a:lnSpc>
                <a:spcPts val="2090"/>
              </a:lnSpc>
              <a:spcBef>
                <a:spcPts val="42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000" spc="-5" dirty="0">
                <a:latin typeface="Calibri"/>
                <a:cs typeface="Calibri"/>
              </a:rPr>
              <a:t>The </a:t>
            </a:r>
            <a:r>
              <a:rPr sz="2000" spc="-10" dirty="0">
                <a:latin typeface="Calibri"/>
                <a:cs typeface="Calibri"/>
              </a:rPr>
              <a:t>following </a:t>
            </a:r>
            <a:r>
              <a:rPr sz="2000" dirty="0">
                <a:latin typeface="Calibri"/>
                <a:cs typeface="Calibri"/>
              </a:rPr>
              <a:t>map </a:t>
            </a:r>
            <a:r>
              <a:rPr sz="2000" spc="-5" dirty="0">
                <a:latin typeface="Calibri"/>
                <a:cs typeface="Calibri"/>
              </a:rPr>
              <a:t>depicts </a:t>
            </a:r>
            <a:r>
              <a:rPr sz="2000" dirty="0">
                <a:latin typeface="Calibri"/>
                <a:cs typeface="Calibri"/>
              </a:rPr>
              <a:t>the </a:t>
            </a:r>
            <a:r>
              <a:rPr sz="2000" spc="-10" dirty="0">
                <a:latin typeface="Calibri"/>
                <a:cs typeface="Calibri"/>
              </a:rPr>
              <a:t>many </a:t>
            </a:r>
            <a:r>
              <a:rPr sz="2000" spc="-5" dirty="0">
                <a:latin typeface="Calibri"/>
                <a:cs typeface="Calibri"/>
              </a:rPr>
              <a:t>launch </a:t>
            </a:r>
            <a:r>
              <a:rPr sz="2000" spc="-44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sites </a:t>
            </a:r>
            <a:r>
              <a:rPr sz="2000" dirty="0">
                <a:latin typeface="Calibri"/>
                <a:cs typeface="Calibri"/>
              </a:rPr>
              <a:t>as </a:t>
            </a:r>
            <a:r>
              <a:rPr sz="2000" spc="-10" dirty="0">
                <a:latin typeface="Calibri"/>
                <a:cs typeface="Calibri"/>
              </a:rPr>
              <a:t>well</a:t>
            </a:r>
            <a:r>
              <a:rPr sz="2000" dirty="0">
                <a:latin typeface="Calibri"/>
                <a:cs typeface="Calibri"/>
              </a:rPr>
              <a:t> as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 </a:t>
            </a:r>
            <a:r>
              <a:rPr sz="2000" spc="-5" dirty="0">
                <a:latin typeface="Calibri"/>
                <a:cs typeface="Calibri"/>
              </a:rPr>
              <a:t>NASA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JSC.</a:t>
            </a:r>
            <a:endParaRPr sz="2000">
              <a:latin typeface="Calibri"/>
              <a:cs typeface="Calibri"/>
            </a:endParaRPr>
          </a:p>
          <a:p>
            <a:pPr marL="241300" marR="322580" indent="-228600">
              <a:lnSpc>
                <a:spcPts val="2180"/>
              </a:lnSpc>
              <a:spcBef>
                <a:spcPts val="105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000" spc="-10" dirty="0">
                <a:latin typeface="Calibri"/>
                <a:cs typeface="Calibri"/>
              </a:rPr>
              <a:t>They're </a:t>
            </a:r>
            <a:r>
              <a:rPr sz="2000" dirty="0">
                <a:latin typeface="Calibri"/>
                <a:cs typeface="Calibri"/>
              </a:rPr>
              <a:t>all </a:t>
            </a:r>
            <a:r>
              <a:rPr sz="2000" spc="-15" dirty="0">
                <a:latin typeface="Calibri"/>
                <a:cs typeface="Calibri"/>
              </a:rPr>
              <a:t>marked </a:t>
            </a:r>
            <a:r>
              <a:rPr sz="2000" spc="-5" dirty="0">
                <a:latin typeface="Calibri"/>
                <a:cs typeface="Calibri"/>
              </a:rPr>
              <a:t>on </a:t>
            </a:r>
            <a:r>
              <a:rPr sz="2000" dirty="0">
                <a:latin typeface="Calibri"/>
                <a:cs typeface="Calibri"/>
              </a:rPr>
              <a:t>a </a:t>
            </a:r>
            <a:r>
              <a:rPr sz="2000" spc="-5" dirty="0">
                <a:latin typeface="Calibri"/>
                <a:cs typeface="Calibri"/>
              </a:rPr>
              <a:t>typical </a:t>
            </a:r>
            <a:r>
              <a:rPr sz="2000" dirty="0">
                <a:latin typeface="Calibri"/>
                <a:cs typeface="Calibri"/>
              </a:rPr>
              <a:t>map </a:t>
            </a:r>
            <a:r>
              <a:rPr sz="2000" spc="-5" dirty="0">
                <a:latin typeface="Calibri"/>
                <a:cs typeface="Calibri"/>
              </a:rPr>
              <a:t>of the </a:t>
            </a:r>
            <a:r>
              <a:rPr sz="2000" spc="-44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United</a:t>
            </a:r>
            <a:r>
              <a:rPr sz="2000" spc="-10" dirty="0">
                <a:latin typeface="Calibri"/>
                <a:cs typeface="Calibri"/>
              </a:rPr>
              <a:t> States.</a:t>
            </a:r>
            <a:endParaRPr sz="2000">
              <a:latin typeface="Calibri"/>
              <a:cs typeface="Calibri"/>
            </a:endParaRPr>
          </a:p>
          <a:p>
            <a:pPr marL="241300" marR="5080" indent="-228600">
              <a:lnSpc>
                <a:spcPct val="90000"/>
              </a:lnSpc>
              <a:spcBef>
                <a:spcPts val="90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000" spc="-5" dirty="0">
                <a:latin typeface="Calibri"/>
                <a:cs typeface="Calibri"/>
              </a:rPr>
              <a:t>Majority of </a:t>
            </a:r>
            <a:r>
              <a:rPr sz="2000" dirty="0">
                <a:latin typeface="Calibri"/>
                <a:cs typeface="Calibri"/>
              </a:rPr>
              <a:t>the </a:t>
            </a:r>
            <a:r>
              <a:rPr sz="2000" spc="-5" dirty="0">
                <a:latin typeface="Calibri"/>
                <a:cs typeface="Calibri"/>
              </a:rPr>
              <a:t>launch points </a:t>
            </a:r>
            <a:r>
              <a:rPr sz="2000" spc="-10" dirty="0">
                <a:latin typeface="Calibri"/>
                <a:cs typeface="Calibri"/>
              </a:rPr>
              <a:t>are </a:t>
            </a:r>
            <a:r>
              <a:rPr sz="2000" spc="-5" dirty="0">
                <a:latin typeface="Calibri"/>
                <a:cs typeface="Calibri"/>
              </a:rPr>
              <a:t>along the 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water's edge </a:t>
            </a:r>
            <a:r>
              <a:rPr sz="2000" dirty="0">
                <a:latin typeface="Calibri"/>
                <a:cs typeface="Calibri"/>
              </a:rPr>
              <a:t>- </a:t>
            </a:r>
            <a:r>
              <a:rPr sz="2000" spc="-5" dirty="0">
                <a:latin typeface="Calibri"/>
                <a:cs typeface="Calibri"/>
              </a:rPr>
              <a:t>One </a:t>
            </a:r>
            <a:r>
              <a:rPr sz="2000" dirty="0">
                <a:latin typeface="Calibri"/>
                <a:cs typeface="Calibri"/>
              </a:rPr>
              <a:t>is in the </a:t>
            </a:r>
            <a:r>
              <a:rPr sz="2000" spc="-5" dirty="0">
                <a:latin typeface="Calibri"/>
                <a:cs typeface="Calibri"/>
              </a:rPr>
              <a:t>Los Angeles area, </a:t>
            </a:r>
            <a:r>
              <a:rPr sz="2000" spc="-44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and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 </a:t>
            </a:r>
            <a:r>
              <a:rPr sz="2000" spc="-10" dirty="0">
                <a:latin typeface="Calibri"/>
                <a:cs typeface="Calibri"/>
              </a:rPr>
              <a:t>others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are</a:t>
            </a:r>
            <a:r>
              <a:rPr sz="2000" dirty="0">
                <a:latin typeface="Calibri"/>
                <a:cs typeface="Calibri"/>
              </a:rPr>
              <a:t> in</a:t>
            </a:r>
            <a:r>
              <a:rPr sz="2000" spc="-5" dirty="0">
                <a:latin typeface="Calibri"/>
                <a:cs typeface="Calibri"/>
              </a:rPr>
              <a:t> Florida.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751" y="413511"/>
            <a:ext cx="5095240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30" dirty="0"/>
              <a:t>Site</a:t>
            </a:r>
            <a:r>
              <a:rPr spc="120" dirty="0"/>
              <a:t> </a:t>
            </a:r>
            <a:r>
              <a:rPr spc="-5" dirty="0"/>
              <a:t>for</a:t>
            </a:r>
            <a:r>
              <a:rPr spc="125" dirty="0"/>
              <a:t> </a:t>
            </a:r>
            <a:r>
              <a:rPr spc="-155" dirty="0"/>
              <a:t>Launch</a:t>
            </a:r>
            <a:r>
              <a:rPr spc="120" dirty="0"/>
              <a:t> </a:t>
            </a:r>
            <a:r>
              <a:rPr spc="-90" dirty="0"/>
              <a:t>Locations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6164190" y="2697162"/>
            <a:ext cx="5702300" cy="3479800"/>
            <a:chOff x="6164190" y="2697162"/>
            <a:chExt cx="5702300" cy="347980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64190" y="2697162"/>
              <a:ext cx="5702299" cy="347980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1201982" y="4731036"/>
              <a:ext cx="577215" cy="723900"/>
            </a:xfrm>
            <a:custGeom>
              <a:avLst/>
              <a:gdLst/>
              <a:ahLst/>
              <a:cxnLst/>
              <a:rect l="l" t="t" r="r" b="b"/>
              <a:pathLst>
                <a:path w="577215" h="723900">
                  <a:moveTo>
                    <a:pt x="139308" y="691047"/>
                  </a:moveTo>
                  <a:lnTo>
                    <a:pt x="143587" y="695959"/>
                  </a:lnTo>
                  <a:lnTo>
                    <a:pt x="149207" y="695959"/>
                  </a:lnTo>
                  <a:lnTo>
                    <a:pt x="161730" y="704849"/>
                  </a:lnTo>
                  <a:lnTo>
                    <a:pt x="164124" y="706119"/>
                  </a:lnTo>
                  <a:lnTo>
                    <a:pt x="166669" y="706119"/>
                  </a:lnTo>
                  <a:lnTo>
                    <a:pt x="182112" y="716279"/>
                  </a:lnTo>
                  <a:lnTo>
                    <a:pt x="196797" y="722629"/>
                  </a:lnTo>
                  <a:lnTo>
                    <a:pt x="213227" y="723899"/>
                  </a:lnTo>
                  <a:lnTo>
                    <a:pt x="243356" y="723899"/>
                  </a:lnTo>
                  <a:lnTo>
                    <a:pt x="258469" y="721359"/>
                  </a:lnTo>
                  <a:lnTo>
                    <a:pt x="271710" y="713739"/>
                  </a:lnTo>
                  <a:lnTo>
                    <a:pt x="284906" y="711199"/>
                  </a:lnTo>
                  <a:lnTo>
                    <a:pt x="297511" y="706119"/>
                  </a:lnTo>
                  <a:lnTo>
                    <a:pt x="299919" y="704849"/>
                  </a:lnTo>
                  <a:lnTo>
                    <a:pt x="301838" y="703579"/>
                  </a:lnTo>
                  <a:lnTo>
                    <a:pt x="310753" y="701039"/>
                  </a:lnTo>
                  <a:lnTo>
                    <a:pt x="313065" y="699769"/>
                  </a:lnTo>
                  <a:lnTo>
                    <a:pt x="203186" y="699769"/>
                  </a:lnTo>
                  <a:lnTo>
                    <a:pt x="191121" y="692149"/>
                  </a:lnTo>
                  <a:lnTo>
                    <a:pt x="144184" y="692149"/>
                  </a:lnTo>
                  <a:lnTo>
                    <a:pt x="139308" y="691047"/>
                  </a:lnTo>
                  <a:close/>
                </a:path>
                <a:path w="577215" h="723900">
                  <a:moveTo>
                    <a:pt x="310738" y="0"/>
                  </a:moveTo>
                  <a:lnTo>
                    <a:pt x="302902" y="0"/>
                  </a:lnTo>
                  <a:lnTo>
                    <a:pt x="293249" y="10159"/>
                  </a:lnTo>
                  <a:lnTo>
                    <a:pt x="293248" y="17779"/>
                  </a:lnTo>
                  <a:lnTo>
                    <a:pt x="298097" y="22885"/>
                  </a:lnTo>
                  <a:lnTo>
                    <a:pt x="306193" y="30479"/>
                  </a:lnTo>
                  <a:lnTo>
                    <a:pt x="309483" y="33019"/>
                  </a:lnTo>
                  <a:lnTo>
                    <a:pt x="313179" y="33019"/>
                  </a:lnTo>
                  <a:lnTo>
                    <a:pt x="330821" y="39369"/>
                  </a:lnTo>
                  <a:lnTo>
                    <a:pt x="346039" y="44450"/>
                  </a:lnTo>
                  <a:lnTo>
                    <a:pt x="362672" y="52069"/>
                  </a:lnTo>
                  <a:lnTo>
                    <a:pt x="371539" y="57150"/>
                  </a:lnTo>
                  <a:lnTo>
                    <a:pt x="373933" y="58419"/>
                  </a:lnTo>
                  <a:lnTo>
                    <a:pt x="376478" y="58419"/>
                  </a:lnTo>
                  <a:lnTo>
                    <a:pt x="391699" y="64769"/>
                  </a:lnTo>
                  <a:lnTo>
                    <a:pt x="406916" y="68579"/>
                  </a:lnTo>
                  <a:lnTo>
                    <a:pt x="423504" y="71119"/>
                  </a:lnTo>
                  <a:lnTo>
                    <a:pt x="437356" y="74929"/>
                  </a:lnTo>
                  <a:lnTo>
                    <a:pt x="453941" y="76200"/>
                  </a:lnTo>
                  <a:lnTo>
                    <a:pt x="469162" y="81279"/>
                  </a:lnTo>
                  <a:lnTo>
                    <a:pt x="479252" y="88900"/>
                  </a:lnTo>
                  <a:lnTo>
                    <a:pt x="483012" y="88900"/>
                  </a:lnTo>
                  <a:lnTo>
                    <a:pt x="499600" y="91439"/>
                  </a:lnTo>
                  <a:lnTo>
                    <a:pt x="514865" y="97789"/>
                  </a:lnTo>
                  <a:lnTo>
                    <a:pt x="531922" y="110489"/>
                  </a:lnTo>
                  <a:lnTo>
                    <a:pt x="548152" y="120650"/>
                  </a:lnTo>
                  <a:lnTo>
                    <a:pt x="551933" y="137159"/>
                  </a:lnTo>
                  <a:lnTo>
                    <a:pt x="551933" y="213359"/>
                  </a:lnTo>
                  <a:lnTo>
                    <a:pt x="547273" y="243839"/>
                  </a:lnTo>
                  <a:lnTo>
                    <a:pt x="546911" y="261619"/>
                  </a:lnTo>
                  <a:lnTo>
                    <a:pt x="544691" y="276859"/>
                  </a:lnTo>
                  <a:lnTo>
                    <a:pt x="544134" y="289559"/>
                  </a:lnTo>
                  <a:lnTo>
                    <a:pt x="541889" y="304800"/>
                  </a:lnTo>
                  <a:lnTo>
                    <a:pt x="538135" y="318769"/>
                  </a:lnTo>
                  <a:lnTo>
                    <a:pt x="534954" y="332739"/>
                  </a:lnTo>
                  <a:lnTo>
                    <a:pt x="532206" y="349250"/>
                  </a:lnTo>
                  <a:lnTo>
                    <a:pt x="527227" y="365759"/>
                  </a:lnTo>
                  <a:lnTo>
                    <a:pt x="525240" y="384809"/>
                  </a:lnTo>
                  <a:lnTo>
                    <a:pt x="522994" y="400050"/>
                  </a:lnTo>
                  <a:lnTo>
                    <a:pt x="522994" y="415289"/>
                  </a:lnTo>
                  <a:lnTo>
                    <a:pt x="520838" y="427989"/>
                  </a:lnTo>
                  <a:lnTo>
                    <a:pt x="510795" y="458469"/>
                  </a:lnTo>
                  <a:lnTo>
                    <a:pt x="503132" y="474979"/>
                  </a:lnTo>
                  <a:lnTo>
                    <a:pt x="495145" y="487679"/>
                  </a:lnTo>
                  <a:lnTo>
                    <a:pt x="494093" y="490219"/>
                  </a:lnTo>
                  <a:lnTo>
                    <a:pt x="493815" y="492759"/>
                  </a:lnTo>
                  <a:lnTo>
                    <a:pt x="484672" y="507999"/>
                  </a:lnTo>
                  <a:lnTo>
                    <a:pt x="478194" y="523239"/>
                  </a:lnTo>
                  <a:lnTo>
                    <a:pt x="449339" y="556259"/>
                  </a:lnTo>
                  <a:lnTo>
                    <a:pt x="404148" y="601979"/>
                  </a:lnTo>
                  <a:lnTo>
                    <a:pt x="392691" y="615949"/>
                  </a:lnTo>
                  <a:lnTo>
                    <a:pt x="382249" y="626109"/>
                  </a:lnTo>
                  <a:lnTo>
                    <a:pt x="380791" y="628649"/>
                  </a:lnTo>
                  <a:lnTo>
                    <a:pt x="379783" y="629919"/>
                  </a:lnTo>
                  <a:lnTo>
                    <a:pt x="339397" y="664209"/>
                  </a:lnTo>
                  <a:lnTo>
                    <a:pt x="310398" y="671829"/>
                  </a:lnTo>
                  <a:lnTo>
                    <a:pt x="308085" y="673099"/>
                  </a:lnTo>
                  <a:lnTo>
                    <a:pt x="306155" y="674369"/>
                  </a:lnTo>
                  <a:lnTo>
                    <a:pt x="295034" y="676909"/>
                  </a:lnTo>
                  <a:lnTo>
                    <a:pt x="292395" y="678179"/>
                  </a:lnTo>
                  <a:lnTo>
                    <a:pt x="290323" y="680719"/>
                  </a:lnTo>
                  <a:lnTo>
                    <a:pt x="275259" y="689609"/>
                  </a:lnTo>
                  <a:lnTo>
                    <a:pt x="262060" y="692149"/>
                  </a:lnTo>
                  <a:lnTo>
                    <a:pt x="248328" y="698499"/>
                  </a:lnTo>
                  <a:lnTo>
                    <a:pt x="233312" y="699769"/>
                  </a:lnTo>
                  <a:lnTo>
                    <a:pt x="313065" y="699769"/>
                  </a:lnTo>
                  <a:lnTo>
                    <a:pt x="314994" y="698499"/>
                  </a:lnTo>
                  <a:lnTo>
                    <a:pt x="341566" y="690879"/>
                  </a:lnTo>
                  <a:lnTo>
                    <a:pt x="343973" y="689609"/>
                  </a:lnTo>
                  <a:lnTo>
                    <a:pt x="345890" y="688339"/>
                  </a:lnTo>
                  <a:lnTo>
                    <a:pt x="360955" y="678179"/>
                  </a:lnTo>
                  <a:lnTo>
                    <a:pt x="373755" y="670559"/>
                  </a:lnTo>
                  <a:lnTo>
                    <a:pt x="386634" y="659129"/>
                  </a:lnTo>
                  <a:lnTo>
                    <a:pt x="401469" y="642619"/>
                  </a:lnTo>
                  <a:lnTo>
                    <a:pt x="418129" y="622299"/>
                  </a:lnTo>
                  <a:lnTo>
                    <a:pt x="431780" y="609599"/>
                  </a:lnTo>
                  <a:lnTo>
                    <a:pt x="476973" y="563879"/>
                  </a:lnTo>
                  <a:lnTo>
                    <a:pt x="486272" y="551179"/>
                  </a:lnTo>
                  <a:lnTo>
                    <a:pt x="496874" y="535939"/>
                  </a:lnTo>
                  <a:lnTo>
                    <a:pt x="503353" y="520699"/>
                  </a:lnTo>
                  <a:lnTo>
                    <a:pt x="514849" y="506729"/>
                  </a:lnTo>
                  <a:lnTo>
                    <a:pt x="522058" y="494029"/>
                  </a:lnTo>
                  <a:lnTo>
                    <a:pt x="528312" y="478789"/>
                  </a:lnTo>
                  <a:lnTo>
                    <a:pt x="534840" y="466089"/>
                  </a:lnTo>
                  <a:lnTo>
                    <a:pt x="544880" y="435609"/>
                  </a:lnTo>
                  <a:lnTo>
                    <a:pt x="547745" y="415289"/>
                  </a:lnTo>
                  <a:lnTo>
                    <a:pt x="547745" y="400050"/>
                  </a:lnTo>
                  <a:lnTo>
                    <a:pt x="549967" y="386079"/>
                  </a:lnTo>
                  <a:lnTo>
                    <a:pt x="550523" y="372109"/>
                  </a:lnTo>
                  <a:lnTo>
                    <a:pt x="556585" y="353059"/>
                  </a:lnTo>
                  <a:lnTo>
                    <a:pt x="559704" y="339089"/>
                  </a:lnTo>
                  <a:lnTo>
                    <a:pt x="562452" y="322579"/>
                  </a:lnTo>
                  <a:lnTo>
                    <a:pt x="565976" y="308609"/>
                  </a:lnTo>
                  <a:lnTo>
                    <a:pt x="566639" y="295909"/>
                  </a:lnTo>
                  <a:lnTo>
                    <a:pt x="571661" y="261619"/>
                  </a:lnTo>
                  <a:lnTo>
                    <a:pt x="571661" y="246379"/>
                  </a:lnTo>
                  <a:lnTo>
                    <a:pt x="574427" y="229869"/>
                  </a:lnTo>
                  <a:lnTo>
                    <a:pt x="576682" y="213359"/>
                  </a:lnTo>
                  <a:lnTo>
                    <a:pt x="576682" y="121919"/>
                  </a:lnTo>
                  <a:lnTo>
                    <a:pt x="570805" y="107950"/>
                  </a:lnTo>
                  <a:lnTo>
                    <a:pt x="555097" y="96519"/>
                  </a:lnTo>
                  <a:lnTo>
                    <a:pt x="542129" y="86359"/>
                  </a:lnTo>
                  <a:lnTo>
                    <a:pt x="525900" y="76200"/>
                  </a:lnTo>
                  <a:lnTo>
                    <a:pt x="509026" y="69850"/>
                  </a:lnTo>
                  <a:lnTo>
                    <a:pt x="494527" y="67309"/>
                  </a:lnTo>
                  <a:lnTo>
                    <a:pt x="478586" y="59689"/>
                  </a:lnTo>
                  <a:lnTo>
                    <a:pt x="465456" y="54609"/>
                  </a:lnTo>
                  <a:lnTo>
                    <a:pt x="448868" y="52069"/>
                  </a:lnTo>
                  <a:lnTo>
                    <a:pt x="435014" y="49529"/>
                  </a:lnTo>
                  <a:lnTo>
                    <a:pt x="418430" y="46989"/>
                  </a:lnTo>
                  <a:lnTo>
                    <a:pt x="403211" y="41909"/>
                  </a:lnTo>
                  <a:lnTo>
                    <a:pt x="389356" y="39369"/>
                  </a:lnTo>
                  <a:lnTo>
                    <a:pt x="379079" y="30479"/>
                  </a:lnTo>
                  <a:lnTo>
                    <a:pt x="376683" y="29209"/>
                  </a:lnTo>
                  <a:lnTo>
                    <a:pt x="374138" y="29209"/>
                  </a:lnTo>
                  <a:lnTo>
                    <a:pt x="368549" y="26669"/>
                  </a:lnTo>
                  <a:lnTo>
                    <a:pt x="352896" y="26669"/>
                  </a:lnTo>
                  <a:lnTo>
                    <a:pt x="357022" y="22885"/>
                  </a:lnTo>
                  <a:lnTo>
                    <a:pt x="343701" y="19050"/>
                  </a:lnTo>
                  <a:lnTo>
                    <a:pt x="328482" y="13969"/>
                  </a:lnTo>
                  <a:lnTo>
                    <a:pt x="320582" y="7619"/>
                  </a:lnTo>
                  <a:lnTo>
                    <a:pt x="317663" y="5079"/>
                  </a:lnTo>
                  <a:lnTo>
                    <a:pt x="314321" y="3809"/>
                  </a:lnTo>
                  <a:lnTo>
                    <a:pt x="310738" y="0"/>
                  </a:lnTo>
                  <a:close/>
                </a:path>
                <a:path w="577215" h="723900">
                  <a:moveTo>
                    <a:pt x="139162" y="690879"/>
                  </a:moveTo>
                  <a:lnTo>
                    <a:pt x="139308" y="691047"/>
                  </a:lnTo>
                  <a:lnTo>
                    <a:pt x="144184" y="692149"/>
                  </a:lnTo>
                  <a:lnTo>
                    <a:pt x="139162" y="690879"/>
                  </a:lnTo>
                  <a:close/>
                </a:path>
                <a:path w="577215" h="723900">
                  <a:moveTo>
                    <a:pt x="189110" y="690879"/>
                  </a:moveTo>
                  <a:lnTo>
                    <a:pt x="139162" y="690879"/>
                  </a:lnTo>
                  <a:lnTo>
                    <a:pt x="144184" y="692149"/>
                  </a:lnTo>
                  <a:lnTo>
                    <a:pt x="191121" y="692149"/>
                  </a:lnTo>
                  <a:lnTo>
                    <a:pt x="189110" y="690879"/>
                  </a:lnTo>
                  <a:close/>
                </a:path>
                <a:path w="577215" h="723900">
                  <a:moveTo>
                    <a:pt x="134143" y="685799"/>
                  </a:moveTo>
                  <a:lnTo>
                    <a:pt x="138567" y="690879"/>
                  </a:lnTo>
                  <a:lnTo>
                    <a:pt x="139308" y="691047"/>
                  </a:lnTo>
                  <a:lnTo>
                    <a:pt x="139162" y="690879"/>
                  </a:lnTo>
                  <a:lnTo>
                    <a:pt x="189110" y="690879"/>
                  </a:lnTo>
                  <a:lnTo>
                    <a:pt x="183263" y="687069"/>
                  </a:lnTo>
                  <a:lnTo>
                    <a:pt x="143625" y="687069"/>
                  </a:lnTo>
                  <a:lnTo>
                    <a:pt x="134143" y="685799"/>
                  </a:lnTo>
                  <a:close/>
                </a:path>
                <a:path w="577215" h="723900">
                  <a:moveTo>
                    <a:pt x="83690" y="633729"/>
                  </a:moveTo>
                  <a:lnTo>
                    <a:pt x="85791" y="637539"/>
                  </a:lnTo>
                  <a:lnTo>
                    <a:pt x="88948" y="640079"/>
                  </a:lnTo>
                  <a:lnTo>
                    <a:pt x="104053" y="655319"/>
                  </a:lnTo>
                  <a:lnTo>
                    <a:pt x="109035" y="666749"/>
                  </a:lnTo>
                  <a:lnTo>
                    <a:pt x="113460" y="670559"/>
                  </a:lnTo>
                  <a:lnTo>
                    <a:pt x="119077" y="671829"/>
                  </a:lnTo>
                  <a:lnTo>
                    <a:pt x="114056" y="671829"/>
                  </a:lnTo>
                  <a:lnTo>
                    <a:pt x="118482" y="675639"/>
                  </a:lnTo>
                  <a:lnTo>
                    <a:pt x="124100" y="676909"/>
                  </a:lnTo>
                  <a:lnTo>
                    <a:pt x="119077" y="676909"/>
                  </a:lnTo>
                  <a:lnTo>
                    <a:pt x="123502" y="680719"/>
                  </a:lnTo>
                  <a:lnTo>
                    <a:pt x="129120" y="681989"/>
                  </a:lnTo>
                  <a:lnTo>
                    <a:pt x="143625" y="687069"/>
                  </a:lnTo>
                  <a:lnTo>
                    <a:pt x="183263" y="687069"/>
                  </a:lnTo>
                  <a:lnTo>
                    <a:pt x="179364" y="684529"/>
                  </a:lnTo>
                  <a:lnTo>
                    <a:pt x="176970" y="683259"/>
                  </a:lnTo>
                  <a:lnTo>
                    <a:pt x="174425" y="681989"/>
                  </a:lnTo>
                  <a:lnTo>
                    <a:pt x="159360" y="676909"/>
                  </a:lnTo>
                  <a:lnTo>
                    <a:pt x="156738" y="668019"/>
                  </a:lnTo>
                  <a:lnTo>
                    <a:pt x="152314" y="662939"/>
                  </a:lnTo>
                  <a:lnTo>
                    <a:pt x="146697" y="662939"/>
                  </a:lnTo>
                  <a:lnTo>
                    <a:pt x="132189" y="656589"/>
                  </a:lnTo>
                  <a:lnTo>
                    <a:pt x="140568" y="656589"/>
                  </a:lnTo>
                  <a:lnTo>
                    <a:pt x="137250" y="652779"/>
                  </a:lnTo>
                  <a:lnTo>
                    <a:pt x="136654" y="652779"/>
                  </a:lnTo>
                  <a:lnTo>
                    <a:pt x="132229" y="647699"/>
                  </a:lnTo>
                  <a:lnTo>
                    <a:pt x="126612" y="647699"/>
                  </a:lnTo>
                  <a:lnTo>
                    <a:pt x="118363" y="636269"/>
                  </a:lnTo>
                  <a:lnTo>
                    <a:pt x="93411" y="636269"/>
                  </a:lnTo>
                  <a:lnTo>
                    <a:pt x="83690" y="633729"/>
                  </a:lnTo>
                  <a:close/>
                </a:path>
                <a:path w="577215" h="723900">
                  <a:moveTo>
                    <a:pt x="140568" y="656589"/>
                  </a:moveTo>
                  <a:lnTo>
                    <a:pt x="132189" y="656589"/>
                  </a:lnTo>
                  <a:lnTo>
                    <a:pt x="141674" y="657859"/>
                  </a:lnTo>
                  <a:lnTo>
                    <a:pt x="140568" y="656589"/>
                  </a:lnTo>
                  <a:close/>
                </a:path>
                <a:path w="577215" h="723900">
                  <a:moveTo>
                    <a:pt x="301695" y="1269"/>
                  </a:moveTo>
                  <a:lnTo>
                    <a:pt x="220372" y="1269"/>
                  </a:lnTo>
                  <a:lnTo>
                    <a:pt x="205245" y="2539"/>
                  </a:lnTo>
                  <a:lnTo>
                    <a:pt x="196197" y="5079"/>
                  </a:lnTo>
                  <a:lnTo>
                    <a:pt x="193815" y="6350"/>
                  </a:lnTo>
                  <a:lnTo>
                    <a:pt x="191905" y="7619"/>
                  </a:lnTo>
                  <a:lnTo>
                    <a:pt x="176651" y="20319"/>
                  </a:lnTo>
                  <a:lnTo>
                    <a:pt x="165320" y="20319"/>
                  </a:lnTo>
                  <a:lnTo>
                    <a:pt x="160891" y="25400"/>
                  </a:lnTo>
                  <a:lnTo>
                    <a:pt x="160182" y="30479"/>
                  </a:lnTo>
                  <a:lnTo>
                    <a:pt x="145717" y="40639"/>
                  </a:lnTo>
                  <a:lnTo>
                    <a:pt x="137405" y="48259"/>
                  </a:lnTo>
                  <a:lnTo>
                    <a:pt x="135285" y="52069"/>
                  </a:lnTo>
                  <a:lnTo>
                    <a:pt x="134816" y="55879"/>
                  </a:lnTo>
                  <a:lnTo>
                    <a:pt x="120351" y="71119"/>
                  </a:lnTo>
                  <a:lnTo>
                    <a:pt x="112038" y="78739"/>
                  </a:lnTo>
                  <a:lnTo>
                    <a:pt x="109918" y="82550"/>
                  </a:lnTo>
                  <a:lnTo>
                    <a:pt x="109451" y="86359"/>
                  </a:lnTo>
                  <a:lnTo>
                    <a:pt x="94987" y="100329"/>
                  </a:lnTo>
                  <a:lnTo>
                    <a:pt x="83082" y="115569"/>
                  </a:lnTo>
                  <a:lnTo>
                    <a:pt x="72607" y="128269"/>
                  </a:lnTo>
                  <a:lnTo>
                    <a:pt x="65139" y="138429"/>
                  </a:lnTo>
                  <a:lnTo>
                    <a:pt x="64058" y="140969"/>
                  </a:lnTo>
                  <a:lnTo>
                    <a:pt x="63771" y="143509"/>
                  </a:lnTo>
                  <a:lnTo>
                    <a:pt x="54569" y="158750"/>
                  </a:lnTo>
                  <a:lnTo>
                    <a:pt x="42170" y="173989"/>
                  </a:lnTo>
                  <a:lnTo>
                    <a:pt x="34561" y="186689"/>
                  </a:lnTo>
                  <a:lnTo>
                    <a:pt x="33643" y="189229"/>
                  </a:lnTo>
                  <a:lnTo>
                    <a:pt x="33355" y="191769"/>
                  </a:lnTo>
                  <a:lnTo>
                    <a:pt x="27697" y="208279"/>
                  </a:lnTo>
                  <a:lnTo>
                    <a:pt x="20293" y="224789"/>
                  </a:lnTo>
                  <a:lnTo>
                    <a:pt x="14050" y="240029"/>
                  </a:lnTo>
                  <a:lnTo>
                    <a:pt x="9337" y="248919"/>
                  </a:lnTo>
                  <a:lnTo>
                    <a:pt x="8256" y="251459"/>
                  </a:lnTo>
                  <a:lnTo>
                    <a:pt x="7969" y="254000"/>
                  </a:lnTo>
                  <a:lnTo>
                    <a:pt x="5073" y="270509"/>
                  </a:lnTo>
                  <a:lnTo>
                    <a:pt x="2895" y="284479"/>
                  </a:lnTo>
                  <a:lnTo>
                    <a:pt x="0" y="300989"/>
                  </a:lnTo>
                  <a:lnTo>
                    <a:pt x="0" y="466089"/>
                  </a:lnTo>
                  <a:lnTo>
                    <a:pt x="1066" y="481329"/>
                  </a:lnTo>
                  <a:lnTo>
                    <a:pt x="6088" y="496569"/>
                  </a:lnTo>
                  <a:lnTo>
                    <a:pt x="12754" y="509269"/>
                  </a:lnTo>
                  <a:lnTo>
                    <a:pt x="20421" y="524509"/>
                  </a:lnTo>
                  <a:lnTo>
                    <a:pt x="23234" y="535939"/>
                  </a:lnTo>
                  <a:lnTo>
                    <a:pt x="24300" y="537209"/>
                  </a:lnTo>
                  <a:lnTo>
                    <a:pt x="26001" y="539749"/>
                  </a:lnTo>
                  <a:lnTo>
                    <a:pt x="35486" y="554989"/>
                  </a:lnTo>
                  <a:lnTo>
                    <a:pt x="42884" y="568959"/>
                  </a:lnTo>
                  <a:lnTo>
                    <a:pt x="50135" y="581659"/>
                  </a:lnTo>
                  <a:lnTo>
                    <a:pt x="53497" y="591819"/>
                  </a:lnTo>
                  <a:lnTo>
                    <a:pt x="55613" y="595629"/>
                  </a:lnTo>
                  <a:lnTo>
                    <a:pt x="58821" y="596899"/>
                  </a:lnTo>
                  <a:lnTo>
                    <a:pt x="69623" y="612139"/>
                  </a:lnTo>
                  <a:lnTo>
                    <a:pt x="73582" y="622299"/>
                  </a:lnTo>
                  <a:lnTo>
                    <a:pt x="75697" y="624839"/>
                  </a:lnTo>
                  <a:lnTo>
                    <a:pt x="78905" y="627379"/>
                  </a:lnTo>
                  <a:lnTo>
                    <a:pt x="93411" y="636269"/>
                  </a:lnTo>
                  <a:lnTo>
                    <a:pt x="118363" y="636269"/>
                  </a:lnTo>
                  <a:lnTo>
                    <a:pt x="116530" y="633729"/>
                  </a:lnTo>
                  <a:lnTo>
                    <a:pt x="102064" y="618489"/>
                  </a:lnTo>
                  <a:lnTo>
                    <a:pt x="106523" y="617219"/>
                  </a:lnTo>
                  <a:lnTo>
                    <a:pt x="102100" y="613409"/>
                  </a:lnTo>
                  <a:lnTo>
                    <a:pt x="96484" y="612139"/>
                  </a:lnTo>
                  <a:lnTo>
                    <a:pt x="89689" y="598169"/>
                  </a:lnTo>
                  <a:lnTo>
                    <a:pt x="76958" y="582929"/>
                  </a:lnTo>
                  <a:lnTo>
                    <a:pt x="66916" y="567689"/>
                  </a:lnTo>
                  <a:lnTo>
                    <a:pt x="62209" y="553719"/>
                  </a:lnTo>
                  <a:lnTo>
                    <a:pt x="51850" y="541019"/>
                  </a:lnTo>
                  <a:lnTo>
                    <a:pt x="51730" y="532129"/>
                  </a:lnTo>
                  <a:lnTo>
                    <a:pt x="50665" y="529589"/>
                  </a:lnTo>
                  <a:lnTo>
                    <a:pt x="48963" y="528319"/>
                  </a:lnTo>
                  <a:lnTo>
                    <a:pt x="39477" y="513079"/>
                  </a:lnTo>
                  <a:lnTo>
                    <a:pt x="33727" y="496569"/>
                  </a:lnTo>
                  <a:lnTo>
                    <a:pt x="27061" y="483869"/>
                  </a:lnTo>
                  <a:lnTo>
                    <a:pt x="24749" y="466089"/>
                  </a:lnTo>
                  <a:lnTo>
                    <a:pt x="24749" y="300989"/>
                  </a:lnTo>
                  <a:lnTo>
                    <a:pt x="27491" y="287019"/>
                  </a:lnTo>
                  <a:lnTo>
                    <a:pt x="29823" y="270509"/>
                  </a:lnTo>
                  <a:lnTo>
                    <a:pt x="32564" y="256539"/>
                  </a:lnTo>
                  <a:lnTo>
                    <a:pt x="40920" y="243839"/>
                  </a:lnTo>
                  <a:lnTo>
                    <a:pt x="41838" y="241300"/>
                  </a:lnTo>
                  <a:lnTo>
                    <a:pt x="42127" y="238759"/>
                  </a:lnTo>
                  <a:lnTo>
                    <a:pt x="45043" y="224789"/>
                  </a:lnTo>
                  <a:lnTo>
                    <a:pt x="50924" y="215900"/>
                  </a:lnTo>
                  <a:lnTo>
                    <a:pt x="52005" y="213359"/>
                  </a:lnTo>
                  <a:lnTo>
                    <a:pt x="52293" y="210819"/>
                  </a:lnTo>
                  <a:lnTo>
                    <a:pt x="57910" y="194309"/>
                  </a:lnTo>
                  <a:lnTo>
                    <a:pt x="66570" y="180339"/>
                  </a:lnTo>
                  <a:lnTo>
                    <a:pt x="78971" y="166369"/>
                  </a:lnTo>
                  <a:lnTo>
                    <a:pt x="86437" y="156209"/>
                  </a:lnTo>
                  <a:lnTo>
                    <a:pt x="87518" y="153669"/>
                  </a:lnTo>
                  <a:lnTo>
                    <a:pt x="87805" y="151129"/>
                  </a:lnTo>
                  <a:lnTo>
                    <a:pt x="97008" y="135889"/>
                  </a:lnTo>
                  <a:lnTo>
                    <a:pt x="109165" y="124459"/>
                  </a:lnTo>
                  <a:lnTo>
                    <a:pt x="110637" y="121919"/>
                  </a:lnTo>
                  <a:lnTo>
                    <a:pt x="111663" y="120650"/>
                  </a:lnTo>
                  <a:lnTo>
                    <a:pt x="124628" y="105409"/>
                  </a:lnTo>
                  <a:lnTo>
                    <a:pt x="134006" y="88900"/>
                  </a:lnTo>
                  <a:lnTo>
                    <a:pt x="147909" y="78739"/>
                  </a:lnTo>
                  <a:lnTo>
                    <a:pt x="156220" y="69850"/>
                  </a:lnTo>
                  <a:lnTo>
                    <a:pt x="158339" y="67309"/>
                  </a:lnTo>
                  <a:lnTo>
                    <a:pt x="158807" y="63500"/>
                  </a:lnTo>
                  <a:lnTo>
                    <a:pt x="172365" y="50800"/>
                  </a:lnTo>
                  <a:lnTo>
                    <a:pt x="173915" y="49529"/>
                  </a:lnTo>
                  <a:lnTo>
                    <a:pt x="175032" y="48259"/>
                  </a:lnTo>
                  <a:lnTo>
                    <a:pt x="184736" y="33019"/>
                  </a:lnTo>
                  <a:lnTo>
                    <a:pt x="197578" y="33019"/>
                  </a:lnTo>
                  <a:lnTo>
                    <a:pt x="215207" y="25400"/>
                  </a:lnTo>
                  <a:lnTo>
                    <a:pt x="300777" y="25400"/>
                  </a:lnTo>
                  <a:lnTo>
                    <a:pt x="298070" y="22859"/>
                  </a:lnTo>
                  <a:lnTo>
                    <a:pt x="293248" y="17779"/>
                  </a:lnTo>
                  <a:lnTo>
                    <a:pt x="293249" y="10159"/>
                  </a:lnTo>
                  <a:lnTo>
                    <a:pt x="301695" y="1269"/>
                  </a:lnTo>
                  <a:close/>
                </a:path>
                <a:path w="577215" h="723900">
                  <a:moveTo>
                    <a:pt x="197578" y="33019"/>
                  </a:moveTo>
                  <a:lnTo>
                    <a:pt x="184736" y="33019"/>
                  </a:lnTo>
                  <a:lnTo>
                    <a:pt x="192317" y="38100"/>
                  </a:lnTo>
                  <a:lnTo>
                    <a:pt x="195599" y="36829"/>
                  </a:lnTo>
                  <a:lnTo>
                    <a:pt x="197578" y="33019"/>
                  </a:lnTo>
                  <a:close/>
                </a:path>
                <a:path w="577215" h="723900">
                  <a:moveTo>
                    <a:pt x="300777" y="25400"/>
                  </a:moveTo>
                  <a:lnTo>
                    <a:pt x="215207" y="25400"/>
                  </a:lnTo>
                  <a:lnTo>
                    <a:pt x="229402" y="26669"/>
                  </a:lnTo>
                  <a:lnTo>
                    <a:pt x="302131" y="26669"/>
                  </a:lnTo>
                  <a:lnTo>
                    <a:pt x="300777" y="25400"/>
                  </a:lnTo>
                  <a:close/>
                </a:path>
                <a:path w="577215" h="723900">
                  <a:moveTo>
                    <a:pt x="357022" y="22885"/>
                  </a:moveTo>
                  <a:lnTo>
                    <a:pt x="352896" y="26669"/>
                  </a:lnTo>
                  <a:lnTo>
                    <a:pt x="368549" y="26669"/>
                  </a:lnTo>
                  <a:lnTo>
                    <a:pt x="365754" y="25400"/>
                  </a:lnTo>
                  <a:lnTo>
                    <a:pt x="363609" y="25400"/>
                  </a:lnTo>
                  <a:lnTo>
                    <a:pt x="361342" y="24129"/>
                  </a:lnTo>
                  <a:lnTo>
                    <a:pt x="357022" y="22885"/>
                  </a:lnTo>
                  <a:close/>
                </a:path>
                <a:path w="577215" h="723900">
                  <a:moveTo>
                    <a:pt x="346059" y="1269"/>
                  </a:moveTo>
                  <a:lnTo>
                    <a:pt x="311932" y="1269"/>
                  </a:lnTo>
                  <a:lnTo>
                    <a:pt x="314321" y="3809"/>
                  </a:lnTo>
                  <a:lnTo>
                    <a:pt x="317663" y="5079"/>
                  </a:lnTo>
                  <a:lnTo>
                    <a:pt x="320582" y="7619"/>
                  </a:lnTo>
                  <a:lnTo>
                    <a:pt x="328482" y="13969"/>
                  </a:lnTo>
                  <a:lnTo>
                    <a:pt x="343701" y="19050"/>
                  </a:lnTo>
                  <a:lnTo>
                    <a:pt x="357022" y="22885"/>
                  </a:lnTo>
                  <a:lnTo>
                    <a:pt x="358435" y="21589"/>
                  </a:lnTo>
                  <a:lnTo>
                    <a:pt x="358435" y="13969"/>
                  </a:lnTo>
                  <a:lnTo>
                    <a:pt x="346059" y="1269"/>
                  </a:lnTo>
                  <a:close/>
                </a:path>
              </a:pathLst>
            </a:custGeom>
            <a:solidFill>
              <a:srgbClr val="E712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08064" y="3783736"/>
              <a:ext cx="336072" cy="509269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35</a:t>
            </a:fld>
            <a:endParaRPr spc="75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02419" y="2808260"/>
            <a:ext cx="6624702" cy="295788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751" y="413511"/>
            <a:ext cx="8320405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50" dirty="0"/>
              <a:t>Success</a:t>
            </a:r>
            <a:r>
              <a:rPr spc="130" dirty="0"/>
              <a:t> </a:t>
            </a:r>
            <a:r>
              <a:rPr spc="-110" dirty="0"/>
              <a:t>and</a:t>
            </a:r>
            <a:r>
              <a:rPr spc="135" dirty="0"/>
              <a:t> </a:t>
            </a:r>
            <a:r>
              <a:rPr spc="-130" dirty="0"/>
              <a:t>Failures</a:t>
            </a:r>
            <a:r>
              <a:rPr spc="135" dirty="0"/>
              <a:t> </a:t>
            </a:r>
            <a:r>
              <a:rPr spc="-5" dirty="0"/>
              <a:t>for</a:t>
            </a:r>
            <a:r>
              <a:rPr spc="130" dirty="0"/>
              <a:t> </a:t>
            </a:r>
            <a:r>
              <a:rPr spc="-145" dirty="0"/>
              <a:t>launches</a:t>
            </a:r>
            <a:r>
              <a:rPr spc="135" dirty="0"/>
              <a:t> </a:t>
            </a:r>
            <a:r>
              <a:rPr spc="-20" dirty="0"/>
              <a:t>at</a:t>
            </a:r>
            <a:r>
              <a:rPr spc="130" dirty="0"/>
              <a:t> </a:t>
            </a:r>
            <a:r>
              <a:rPr spc="-95" dirty="0"/>
              <a:t>sites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36</a:t>
            </a:fld>
            <a:endParaRPr spc="75" dirty="0"/>
          </a:p>
        </p:txBody>
      </p:sp>
      <p:sp>
        <p:nvSpPr>
          <p:cNvPr id="4" name="object 4"/>
          <p:cNvSpPr txBox="1"/>
          <p:nvPr/>
        </p:nvSpPr>
        <p:spPr>
          <a:xfrm>
            <a:off x="596959" y="2047747"/>
            <a:ext cx="3642360" cy="369570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55600" marR="368935" indent="-342900">
              <a:lnSpc>
                <a:spcPct val="100800"/>
              </a:lnSpc>
              <a:spcBef>
                <a:spcPts val="75"/>
              </a:spcBef>
              <a:buChar char="-"/>
              <a:tabLst>
                <a:tab pos="354965" algn="l"/>
                <a:tab pos="355600" algn="l"/>
              </a:tabLst>
            </a:pPr>
            <a:r>
              <a:rPr sz="2400" spc="-45" dirty="0">
                <a:latin typeface="Calibri"/>
                <a:cs typeface="Calibri"/>
              </a:rPr>
              <a:t>We </a:t>
            </a:r>
            <a:r>
              <a:rPr sz="2400" dirty="0">
                <a:latin typeface="Calibri"/>
                <a:cs typeface="Calibri"/>
              </a:rPr>
              <a:t>put </a:t>
            </a:r>
            <a:r>
              <a:rPr sz="2400" spc="-20" dirty="0">
                <a:latin typeface="Calibri"/>
                <a:cs typeface="Calibri"/>
              </a:rPr>
              <a:t>markers </a:t>
            </a:r>
            <a:r>
              <a:rPr sz="2400" spc="-15" dirty="0">
                <a:latin typeface="Calibri"/>
                <a:cs typeface="Calibri"/>
              </a:rPr>
              <a:t>to </a:t>
            </a:r>
            <a:r>
              <a:rPr sz="2400" spc="-5" dirty="0">
                <a:latin typeface="Calibri"/>
                <a:cs typeface="Calibri"/>
              </a:rPr>
              <a:t>the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map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below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to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show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the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launch </a:t>
            </a:r>
            <a:r>
              <a:rPr sz="2400" spc="-10" dirty="0">
                <a:latin typeface="Calibri"/>
                <a:cs typeface="Calibri"/>
              </a:rPr>
              <a:t>results </a:t>
            </a:r>
            <a:r>
              <a:rPr sz="2400" spc="-20" dirty="0">
                <a:latin typeface="Calibri"/>
                <a:cs typeface="Calibri"/>
              </a:rPr>
              <a:t>for </a:t>
            </a:r>
            <a:r>
              <a:rPr sz="2400" dirty="0">
                <a:latin typeface="Calibri"/>
                <a:cs typeface="Calibri"/>
              </a:rPr>
              <a:t>each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launch</a:t>
            </a:r>
            <a:r>
              <a:rPr sz="2400" spc="-10" dirty="0">
                <a:latin typeface="Calibri"/>
                <a:cs typeface="Calibri"/>
              </a:rPr>
              <a:t> point.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Calibri"/>
              <a:buChar char="-"/>
            </a:pPr>
            <a:endParaRPr sz="2250">
              <a:latin typeface="Calibri"/>
              <a:cs typeface="Calibri"/>
            </a:endParaRPr>
          </a:p>
          <a:p>
            <a:pPr marL="355600" marR="5080" indent="-342900">
              <a:lnSpc>
                <a:spcPct val="100800"/>
              </a:lnSpc>
              <a:buChar char="-"/>
              <a:tabLst>
                <a:tab pos="354965" algn="l"/>
                <a:tab pos="355600" algn="l"/>
              </a:tabLst>
            </a:pPr>
            <a:r>
              <a:rPr sz="2400" spc="-45" dirty="0">
                <a:latin typeface="Calibri"/>
                <a:cs typeface="Calibri"/>
              </a:rPr>
              <a:t>We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were </a:t>
            </a:r>
            <a:r>
              <a:rPr sz="2400" spc="-5" dirty="0">
                <a:latin typeface="Calibri"/>
                <a:cs typeface="Calibri"/>
              </a:rPr>
              <a:t>able</a:t>
            </a:r>
            <a:r>
              <a:rPr sz="2400" spc="-15" dirty="0">
                <a:latin typeface="Calibri"/>
                <a:cs typeface="Calibri"/>
              </a:rPr>
              <a:t> to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identify </a:t>
            </a:r>
            <a:r>
              <a:rPr sz="2400" dirty="0">
                <a:latin typeface="Calibri"/>
                <a:cs typeface="Calibri"/>
              </a:rPr>
              <a:t> and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pinpoint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which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launch </a:t>
            </a:r>
            <a:r>
              <a:rPr sz="2400" spc="-52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sites </a:t>
            </a:r>
            <a:r>
              <a:rPr sz="2400" dirty="0">
                <a:latin typeface="Calibri"/>
                <a:cs typeface="Calibri"/>
              </a:rPr>
              <a:t>had </a:t>
            </a:r>
            <a:r>
              <a:rPr sz="2400" spc="-5" dirty="0">
                <a:latin typeface="Calibri"/>
                <a:cs typeface="Calibri"/>
              </a:rPr>
              <a:t>the </a:t>
            </a:r>
            <a:r>
              <a:rPr sz="2400" spc="-15" dirty="0">
                <a:latin typeface="Calibri"/>
                <a:cs typeface="Calibri"/>
              </a:rPr>
              <a:t>most 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successful launches using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the map.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825481" y="2024379"/>
            <a:ext cx="4718685" cy="3726179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241300" marR="347980" indent="-228600">
              <a:lnSpc>
                <a:spcPct val="98600"/>
              </a:lnSpc>
              <a:spcBef>
                <a:spcPts val="13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245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can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also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create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polygons,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lines,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other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geometries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map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folium.</a:t>
            </a:r>
            <a:endParaRPr sz="2200">
              <a:latin typeface="Microsoft Sans Serif"/>
              <a:cs typeface="Microsoft Sans Serif"/>
            </a:endParaRPr>
          </a:p>
          <a:p>
            <a:pPr marL="12700" marR="137795">
              <a:lnSpc>
                <a:spcPct val="100000"/>
              </a:lnSpc>
              <a:spcBef>
                <a:spcPts val="1465"/>
              </a:spcBef>
              <a:buChar char="•"/>
              <a:tabLst>
                <a:tab pos="195580" algn="l"/>
              </a:tabLst>
            </a:pP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Calculated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distance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two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points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then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drew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line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them.</a:t>
            </a:r>
            <a:endParaRPr sz="2200">
              <a:latin typeface="Microsoft Sans Serif"/>
              <a:cs typeface="Microsoft Sans Serif"/>
            </a:endParaRPr>
          </a:p>
          <a:p>
            <a:pPr marL="12700" marR="5080">
              <a:lnSpc>
                <a:spcPct val="100499"/>
              </a:lnSpc>
              <a:spcBef>
                <a:spcPts val="1355"/>
              </a:spcBef>
              <a:buChar char="•"/>
              <a:tabLst>
                <a:tab pos="195580" algn="l"/>
              </a:tabLst>
            </a:pPr>
            <a:r>
              <a:rPr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can</a:t>
            </a:r>
            <a:r>
              <a:rPr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be </a:t>
            </a:r>
            <a:r>
              <a:rPr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seen</a:t>
            </a: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on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map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below,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there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an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airport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(Lompoc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Airport) </a:t>
            </a:r>
            <a:r>
              <a:rPr sz="22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within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14.07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65" dirty="0">
                <a:solidFill>
                  <a:srgbClr val="292929"/>
                </a:solidFill>
                <a:latin typeface="Microsoft Sans Serif"/>
                <a:cs typeface="Microsoft Sans Serif"/>
              </a:rPr>
              <a:t>KM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3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location</a:t>
            </a:r>
            <a:endParaRPr sz="2200">
              <a:latin typeface="Microsoft Sans Serif"/>
              <a:cs typeface="Microsoft Sans Serif"/>
            </a:endParaRPr>
          </a:p>
          <a:p>
            <a:pPr marL="12700">
              <a:lnSpc>
                <a:spcPts val="2590"/>
              </a:lnSpc>
            </a:pPr>
            <a:r>
              <a:rPr sz="2200" spc="455" dirty="0">
                <a:solidFill>
                  <a:srgbClr val="292929"/>
                </a:solidFill>
                <a:latin typeface="Microsoft Sans Serif"/>
                <a:cs typeface="Microsoft Sans Serif"/>
              </a:rPr>
              <a:t>–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4" dirty="0">
                <a:solidFill>
                  <a:srgbClr val="292929"/>
                </a:solidFill>
                <a:latin typeface="Microsoft Sans Serif"/>
                <a:cs typeface="Microsoft Sans Serif"/>
              </a:rPr>
              <a:t>V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F</a:t>
            </a:r>
            <a:r>
              <a:rPr sz="2200" spc="-300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10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L</a:t>
            </a:r>
            <a:r>
              <a:rPr sz="2200" spc="-310" dirty="0">
                <a:solidFill>
                  <a:srgbClr val="292929"/>
                </a:solidFill>
                <a:latin typeface="Microsoft Sans Serif"/>
                <a:cs typeface="Microsoft Sans Serif"/>
              </a:rPr>
              <a:t>C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4</a:t>
            </a:r>
            <a:r>
              <a:rPr sz="2200" spc="-310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751" y="413511"/>
            <a:ext cx="4408170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5" dirty="0"/>
              <a:t>Launch</a:t>
            </a:r>
            <a:r>
              <a:rPr spc="100" dirty="0"/>
              <a:t> </a:t>
            </a:r>
            <a:r>
              <a:rPr spc="-130" dirty="0"/>
              <a:t>Site</a:t>
            </a:r>
            <a:r>
              <a:rPr spc="100" dirty="0"/>
              <a:t> </a:t>
            </a:r>
            <a:r>
              <a:rPr spc="-130" dirty="0"/>
              <a:t>Distances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5000" y="2305958"/>
            <a:ext cx="5461000" cy="340359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37</a:t>
            </a:fld>
            <a:endParaRPr spc="75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87239" cy="6857999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750" y="1670811"/>
            <a:ext cx="4878705" cy="1552575"/>
          </a:xfrm>
          <a:prstGeom prst="rect">
            <a:avLst/>
          </a:prstGeom>
        </p:spPr>
        <p:txBody>
          <a:bodyPr vert="horz" wrap="square" lIns="0" tIns="18605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46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Shows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percent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37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254" dirty="0">
                <a:solidFill>
                  <a:srgbClr val="292929"/>
                </a:solidFill>
                <a:latin typeface="Microsoft Sans Serif"/>
                <a:cs typeface="Microsoft Sans Serif"/>
              </a:rPr>
              <a:t>K</a:t>
            </a:r>
            <a:r>
              <a:rPr sz="2200" spc="-265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2200" spc="-310" dirty="0">
                <a:solidFill>
                  <a:srgbClr val="292929"/>
                </a:solidFill>
                <a:latin typeface="Microsoft Sans Serif"/>
                <a:cs typeface="Microsoft Sans Serif"/>
              </a:rPr>
              <a:t>C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25" dirty="0">
                <a:solidFill>
                  <a:srgbClr val="292929"/>
                </a:solidFill>
                <a:latin typeface="Microsoft Sans Serif"/>
                <a:cs typeface="Microsoft Sans Serif"/>
              </a:rPr>
              <a:t>L</a:t>
            </a:r>
            <a:r>
              <a:rPr sz="2200" spc="-235" dirty="0">
                <a:solidFill>
                  <a:srgbClr val="292929"/>
                </a:solidFill>
                <a:latin typeface="Microsoft Sans Serif"/>
                <a:cs typeface="Microsoft Sans Serif"/>
              </a:rPr>
              <a:t>C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3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9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-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h</a:t>
            </a: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h</a:t>
            </a:r>
            <a:r>
              <a:rPr sz="22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22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g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h</a:t>
            </a:r>
            <a:r>
              <a:rPr sz="22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22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u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cc</a:t>
            </a:r>
            <a:r>
              <a:rPr sz="22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22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22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r</a:t>
            </a:r>
            <a:r>
              <a:rPr sz="22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22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37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310" dirty="0">
                <a:solidFill>
                  <a:srgbClr val="292929"/>
                </a:solidFill>
                <a:latin typeface="Microsoft Sans Serif"/>
                <a:cs typeface="Microsoft Sans Serif"/>
              </a:rPr>
              <a:t>CC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F</a:t>
            </a:r>
            <a:r>
              <a:rPr sz="2200" spc="-300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29" dirty="0">
                <a:solidFill>
                  <a:srgbClr val="292929"/>
                </a:solidFill>
                <a:latin typeface="Microsoft Sans Serif"/>
                <a:cs typeface="Microsoft Sans Serif"/>
              </a:rPr>
              <a:t>SL</a:t>
            </a:r>
            <a:r>
              <a:rPr sz="2200" spc="-310" dirty="0">
                <a:solidFill>
                  <a:srgbClr val="292929"/>
                </a:solidFill>
                <a:latin typeface="Microsoft Sans Serif"/>
                <a:cs typeface="Microsoft Sans Serif"/>
              </a:rPr>
              <a:t>C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4</a:t>
            </a:r>
            <a:r>
              <a:rPr sz="22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0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h</a:t>
            </a: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l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w</a:t>
            </a:r>
            <a:r>
              <a:rPr sz="22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22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u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cc</a:t>
            </a:r>
            <a:r>
              <a:rPr sz="22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22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22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r</a:t>
            </a:r>
            <a:r>
              <a:rPr sz="22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22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751" y="413511"/>
            <a:ext cx="5496560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0" dirty="0"/>
              <a:t>Launch</a:t>
            </a:r>
            <a:r>
              <a:rPr spc="105" dirty="0"/>
              <a:t> </a:t>
            </a:r>
            <a:r>
              <a:rPr spc="-150" dirty="0"/>
              <a:t>Sites</a:t>
            </a:r>
            <a:r>
              <a:rPr spc="110" dirty="0"/>
              <a:t> </a:t>
            </a:r>
            <a:r>
              <a:rPr spc="-250" dirty="0"/>
              <a:t>Success</a:t>
            </a:r>
            <a:r>
              <a:rPr spc="114" dirty="0"/>
              <a:t> </a:t>
            </a:r>
            <a:r>
              <a:rPr spc="-200" dirty="0"/>
              <a:t>Rates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85553" y="4649856"/>
            <a:ext cx="6464300" cy="190499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39</a:t>
            </a:fld>
            <a:endParaRPr spc="75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6807" y="413511"/>
            <a:ext cx="2450465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95" dirty="0"/>
              <a:t>I</a:t>
            </a:r>
            <a:r>
              <a:rPr spc="-190" dirty="0"/>
              <a:t>n</a:t>
            </a:r>
            <a:r>
              <a:rPr spc="170" dirty="0"/>
              <a:t>t</a:t>
            </a:r>
            <a:r>
              <a:rPr spc="5" dirty="0"/>
              <a:t>ro</a:t>
            </a:r>
            <a:r>
              <a:rPr spc="30" dirty="0"/>
              <a:t>d</a:t>
            </a:r>
            <a:r>
              <a:rPr spc="-100" dirty="0"/>
              <a:t>u</a:t>
            </a:r>
            <a:r>
              <a:rPr spc="-225" dirty="0"/>
              <a:t>c</a:t>
            </a:r>
            <a:r>
              <a:rPr spc="170" dirty="0"/>
              <a:t>t</a:t>
            </a:r>
            <a:r>
              <a:rPr spc="40" dirty="0"/>
              <a:t>i</a:t>
            </a:r>
            <a:r>
              <a:rPr spc="-25" dirty="0"/>
              <a:t>o</a:t>
            </a:r>
            <a:r>
              <a:rPr spc="-95" dirty="0"/>
              <a:t>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1204924" y="6101139"/>
            <a:ext cx="199390" cy="2559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z="1600" spc="75" dirty="0">
                <a:solidFill>
                  <a:srgbClr val="1C7DDB"/>
                </a:solidFill>
                <a:latin typeface="Microsoft Sans Serif"/>
                <a:cs typeface="Microsoft Sans Serif"/>
              </a:rPr>
              <a:t>4</a:t>
            </a:fld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37435" y="2502915"/>
            <a:ext cx="9855835" cy="3003550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241300" marR="46355" indent="-228600">
              <a:lnSpc>
                <a:spcPts val="2400"/>
              </a:lnSpc>
              <a:spcBef>
                <a:spcPts val="380"/>
              </a:spcBef>
              <a:buSzPct val="95454"/>
              <a:buFont typeface="Wingdings"/>
              <a:buChar char=""/>
              <a:tabLst>
                <a:tab pos="241300" algn="l"/>
              </a:tabLst>
            </a:pP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Due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recovery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3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their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first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stage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rockets,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10" dirty="0">
                <a:solidFill>
                  <a:srgbClr val="292929"/>
                </a:solidFill>
                <a:latin typeface="Microsoft Sans Serif"/>
                <a:cs typeface="Microsoft Sans Serif"/>
              </a:rPr>
              <a:t>X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able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execute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flight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at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substantially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lower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cost.</a:t>
            </a:r>
            <a:endParaRPr sz="2200">
              <a:latin typeface="Microsoft Sans Serif"/>
              <a:cs typeface="Microsoft Sans Serif"/>
            </a:endParaRPr>
          </a:p>
          <a:p>
            <a:pPr marL="241300" marR="5080" indent="-228600">
              <a:lnSpc>
                <a:spcPts val="2280"/>
              </a:lnSpc>
              <a:spcBef>
                <a:spcPts val="1510"/>
              </a:spcBef>
              <a:buSzPct val="95454"/>
              <a:buFont typeface="Wingdings"/>
              <a:buChar char=""/>
              <a:tabLst>
                <a:tab pos="241300" algn="l"/>
              </a:tabLst>
            </a:pP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Our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firm,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20" dirty="0">
                <a:solidFill>
                  <a:srgbClr val="292929"/>
                </a:solidFill>
                <a:latin typeface="Microsoft Sans Serif"/>
                <a:cs typeface="Microsoft Sans Serif"/>
              </a:rPr>
              <a:t>Y,</a:t>
            </a:r>
            <a:r>
              <a:rPr sz="2200" spc="-1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wants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estimate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if</a:t>
            </a:r>
            <a:r>
              <a:rPr sz="2200" spc="3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10" dirty="0">
                <a:solidFill>
                  <a:srgbClr val="292929"/>
                </a:solidFill>
                <a:latin typeface="Microsoft Sans Serif"/>
                <a:cs typeface="Microsoft Sans Serif"/>
              </a:rPr>
              <a:t>X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will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recover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first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stage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after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a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or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not.</a:t>
            </a:r>
            <a:endParaRPr sz="2200">
              <a:latin typeface="Microsoft Sans Serif"/>
              <a:cs typeface="Microsoft Sans Serif"/>
            </a:endParaRPr>
          </a:p>
          <a:p>
            <a:pPr marL="241300" marR="30480" indent="-228600">
              <a:lnSpc>
                <a:spcPts val="2400"/>
              </a:lnSpc>
              <a:spcBef>
                <a:spcPts val="1440"/>
              </a:spcBef>
              <a:buSzPct val="95454"/>
              <a:buFont typeface="Wingdings"/>
              <a:buChar char=""/>
              <a:tabLst>
                <a:tab pos="241300" algn="l"/>
              </a:tabLst>
            </a:pP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If</a:t>
            </a:r>
            <a:r>
              <a:rPr sz="2200" spc="3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can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anticipate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if</a:t>
            </a:r>
            <a:r>
              <a:rPr sz="2200" spc="3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first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stage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will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be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recovered,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may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estimate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overall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cost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3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will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be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lower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than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3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competitors.</a:t>
            </a:r>
            <a:endParaRPr sz="2200">
              <a:latin typeface="Microsoft Sans Serif"/>
              <a:cs typeface="Microsoft Sans Serif"/>
            </a:endParaRPr>
          </a:p>
          <a:p>
            <a:pPr marL="241300" marR="117475" indent="-228600">
              <a:lnSpc>
                <a:spcPts val="2300"/>
              </a:lnSpc>
              <a:spcBef>
                <a:spcPts val="1475"/>
              </a:spcBef>
              <a:buSzPct val="95454"/>
              <a:buFont typeface="Wingdings"/>
              <a:buChar char=""/>
              <a:tabLst>
                <a:tab pos="241300" algn="l"/>
              </a:tabLst>
            </a:pPr>
            <a:r>
              <a:rPr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result,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plan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develop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predictive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answer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same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question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assist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us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(Space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90" dirty="0">
                <a:solidFill>
                  <a:srgbClr val="292929"/>
                </a:solidFill>
                <a:latin typeface="Microsoft Sans Serif"/>
                <a:cs typeface="Microsoft Sans Serif"/>
              </a:rPr>
              <a:t>Y)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making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more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competitive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offer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rocket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launches.</a:t>
            </a:r>
            <a:endParaRPr sz="22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12766" y="1716532"/>
            <a:ext cx="7567930" cy="1546860"/>
          </a:xfrm>
          <a:prstGeom prst="rect">
            <a:avLst/>
          </a:prstGeom>
        </p:spPr>
        <p:txBody>
          <a:bodyPr vert="horz" wrap="square" lIns="0" tIns="9144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20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spc="-5" dirty="0">
                <a:latin typeface="Calibri"/>
                <a:cs typeface="Calibri"/>
              </a:rPr>
              <a:t>Chart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for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350" dirty="0">
                <a:solidFill>
                  <a:srgbClr val="292929"/>
                </a:solidFill>
                <a:latin typeface="Microsoft Sans Serif"/>
                <a:cs typeface="Microsoft Sans Serif"/>
              </a:rPr>
              <a:t>KSC</a:t>
            </a:r>
            <a:r>
              <a:rPr sz="28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800" spc="-290" dirty="0">
                <a:solidFill>
                  <a:srgbClr val="292929"/>
                </a:solidFill>
                <a:latin typeface="Microsoft Sans Serif"/>
                <a:cs typeface="Microsoft Sans Serif"/>
              </a:rPr>
              <a:t>LC</a:t>
            </a:r>
            <a:r>
              <a:rPr sz="28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39-A</a:t>
            </a:r>
            <a:r>
              <a:rPr sz="28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through</a:t>
            </a:r>
            <a:r>
              <a:rPr sz="2800" spc="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Plotly</a:t>
            </a:r>
            <a:r>
              <a:rPr sz="2800" spc="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dashboard</a:t>
            </a:r>
            <a:endParaRPr sz="28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625"/>
              </a:spcBef>
              <a:buFont typeface="Arial MT"/>
              <a:buChar char="•"/>
              <a:tabLst>
                <a:tab pos="241300" algn="l"/>
                <a:tab pos="2679065" algn="l"/>
              </a:tabLst>
            </a:pPr>
            <a:r>
              <a:rPr sz="2800" spc="-19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800" spc="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r>
              <a:rPr sz="2800" spc="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800" dirty="0">
                <a:solidFill>
                  <a:srgbClr val="292929"/>
                </a:solidFill>
                <a:latin typeface="Microsoft Sans Serif"/>
                <a:cs typeface="Microsoft Sans Serif"/>
              </a:rPr>
              <a:t>of	</a:t>
            </a:r>
            <a:r>
              <a:rPr sz="28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77%</a:t>
            </a:r>
            <a:endParaRPr sz="28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650"/>
              </a:spcBef>
              <a:buFont typeface="Arial MT"/>
              <a:buChar char="•"/>
              <a:tabLst>
                <a:tab pos="241300" algn="l"/>
                <a:tab pos="2520950" algn="l"/>
              </a:tabLst>
            </a:pPr>
            <a:r>
              <a:rPr sz="2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Failure</a:t>
            </a:r>
            <a:r>
              <a:rPr sz="28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r>
              <a:rPr sz="28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800" dirty="0">
                <a:solidFill>
                  <a:srgbClr val="292929"/>
                </a:solidFill>
                <a:latin typeface="Microsoft Sans Serif"/>
                <a:cs typeface="Microsoft Sans Serif"/>
              </a:rPr>
              <a:t>of	</a:t>
            </a:r>
            <a:r>
              <a:rPr sz="28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23%</a:t>
            </a:r>
            <a:endParaRPr sz="28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751" y="413511"/>
            <a:ext cx="4603750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40" dirty="0"/>
              <a:t>In</a:t>
            </a:r>
            <a:r>
              <a:rPr spc="125" dirty="0"/>
              <a:t> </a:t>
            </a:r>
            <a:r>
              <a:rPr spc="-125" dirty="0"/>
              <a:t>D</a:t>
            </a:r>
            <a:r>
              <a:rPr spc="-175" dirty="0"/>
              <a:t>e</a:t>
            </a:r>
            <a:r>
              <a:rPr spc="30" dirty="0"/>
              <a:t>p</a:t>
            </a:r>
            <a:r>
              <a:rPr spc="170" dirty="0"/>
              <a:t>t</a:t>
            </a:r>
            <a:r>
              <a:rPr spc="-100" dirty="0"/>
              <a:t>h</a:t>
            </a:r>
            <a:r>
              <a:rPr spc="-185" dirty="0"/>
              <a:t>:</a:t>
            </a:r>
            <a:r>
              <a:rPr spc="125" dirty="0"/>
              <a:t> </a:t>
            </a:r>
            <a:r>
              <a:rPr spc="-430" dirty="0">
                <a:solidFill>
                  <a:srgbClr val="292929"/>
                </a:solidFill>
              </a:rPr>
              <a:t>K</a:t>
            </a:r>
            <a:r>
              <a:rPr spc="-434" dirty="0">
                <a:solidFill>
                  <a:srgbClr val="292929"/>
                </a:solidFill>
              </a:rPr>
              <a:t>S</a:t>
            </a:r>
            <a:r>
              <a:rPr spc="-515" dirty="0">
                <a:solidFill>
                  <a:srgbClr val="292929"/>
                </a:solidFill>
              </a:rPr>
              <a:t>C</a:t>
            </a:r>
            <a:r>
              <a:rPr spc="130" dirty="0">
                <a:solidFill>
                  <a:srgbClr val="292929"/>
                </a:solidFill>
              </a:rPr>
              <a:t> </a:t>
            </a:r>
            <a:r>
              <a:rPr spc="-250" dirty="0">
                <a:solidFill>
                  <a:srgbClr val="292929"/>
                </a:solidFill>
              </a:rPr>
              <a:t>L</a:t>
            </a:r>
            <a:r>
              <a:rPr spc="-515" dirty="0">
                <a:solidFill>
                  <a:srgbClr val="292929"/>
                </a:solidFill>
              </a:rPr>
              <a:t>C</a:t>
            </a:r>
            <a:r>
              <a:rPr spc="130" dirty="0">
                <a:solidFill>
                  <a:srgbClr val="292929"/>
                </a:solidFill>
              </a:rPr>
              <a:t> </a:t>
            </a:r>
            <a:r>
              <a:rPr spc="175" dirty="0">
                <a:solidFill>
                  <a:srgbClr val="292929"/>
                </a:solidFill>
              </a:rPr>
              <a:t>3</a:t>
            </a:r>
            <a:r>
              <a:rPr spc="180" dirty="0">
                <a:solidFill>
                  <a:srgbClr val="292929"/>
                </a:solidFill>
              </a:rPr>
              <a:t>9</a:t>
            </a:r>
            <a:r>
              <a:rPr spc="5" dirty="0">
                <a:solidFill>
                  <a:srgbClr val="292929"/>
                </a:solidFill>
              </a:rPr>
              <a:t>-</a:t>
            </a:r>
            <a:r>
              <a:rPr spc="-160" dirty="0">
                <a:solidFill>
                  <a:srgbClr val="292929"/>
                </a:solidFill>
              </a:rPr>
              <a:t>A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81102" y="4143513"/>
            <a:ext cx="6108699" cy="177800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40</a:t>
            </a:fld>
            <a:endParaRPr spc="75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751" y="1844547"/>
            <a:ext cx="10181590" cy="239395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240665" marR="5080" indent="-228600">
              <a:lnSpc>
                <a:spcPct val="98600"/>
              </a:lnSpc>
              <a:spcBef>
                <a:spcPts val="13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link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depicted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scatter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plot </a:t>
            </a:r>
            <a:r>
              <a:rPr sz="2200" spc="-5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below. </a:t>
            </a:r>
            <a:r>
              <a:rPr sz="2200" spc="-245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200" spc="-2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 </a:t>
            </a:r>
            <a:r>
              <a:rPr sz="22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sz="22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range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slider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that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allows 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us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 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filter 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 </a:t>
            </a:r>
            <a:r>
              <a:rPr sz="22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mass </a:t>
            </a:r>
            <a:r>
              <a:rPr sz="22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range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scatter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plot.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We've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chosen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weight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range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3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2000kg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6000kg.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6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points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color-coded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according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was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utilised.</a:t>
            </a:r>
            <a:endParaRPr sz="2200">
              <a:latin typeface="Microsoft Sans Serif"/>
              <a:cs typeface="Microsoft Sans Serif"/>
            </a:endParaRPr>
          </a:p>
          <a:p>
            <a:pPr marL="240665" marR="270510" indent="-228600">
              <a:lnSpc>
                <a:spcPct val="101800"/>
              </a:lnSpc>
              <a:spcBef>
                <a:spcPts val="132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245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can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observe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many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3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v1.1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failed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launch,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but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15" dirty="0">
                <a:solidFill>
                  <a:srgbClr val="292929"/>
                </a:solidFill>
                <a:latin typeface="Microsoft Sans Serif"/>
                <a:cs typeface="Microsoft Sans Serif"/>
              </a:rPr>
              <a:t>FT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boosters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appear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be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more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than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rest.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751" y="413511"/>
            <a:ext cx="5989320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5" dirty="0"/>
              <a:t>Launch</a:t>
            </a:r>
            <a:r>
              <a:rPr spc="114" dirty="0"/>
              <a:t> </a:t>
            </a:r>
            <a:r>
              <a:rPr spc="-175" dirty="0"/>
              <a:t>vs</a:t>
            </a:r>
            <a:r>
              <a:rPr spc="125" dirty="0"/>
              <a:t> </a:t>
            </a:r>
            <a:r>
              <a:rPr spc="-155" dirty="0"/>
              <a:t>Payload:</a:t>
            </a:r>
            <a:r>
              <a:rPr spc="125" dirty="0"/>
              <a:t> </a:t>
            </a:r>
            <a:r>
              <a:rPr spc="-140" dirty="0"/>
              <a:t>Outcomes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95400" y="4299225"/>
            <a:ext cx="9601200" cy="241300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41</a:t>
            </a:fld>
            <a:endParaRPr spc="75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87239" cy="6857999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750" y="2103628"/>
            <a:ext cx="5113020" cy="1717039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241300" marR="5080" indent="-228600">
              <a:lnSpc>
                <a:spcPts val="2590"/>
              </a:lnSpc>
              <a:spcBef>
                <a:spcPts val="22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Models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trained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tested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same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dataset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2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70" dirty="0">
                <a:solidFill>
                  <a:srgbClr val="292929"/>
                </a:solidFill>
                <a:latin typeface="Microsoft Sans Serif"/>
                <a:cs typeface="Microsoft Sans Serif"/>
              </a:rPr>
              <a:t>KNN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performed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best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4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Max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Accuracy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could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get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was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77%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751" y="413511"/>
            <a:ext cx="4548505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5" dirty="0"/>
              <a:t>Classification</a:t>
            </a:r>
            <a:r>
              <a:rPr spc="75" dirty="0"/>
              <a:t> </a:t>
            </a:r>
            <a:r>
              <a:rPr spc="-155" dirty="0"/>
              <a:t>Accuracy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904107" y="2453308"/>
            <a:ext cx="3949698" cy="266700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43</a:t>
            </a:fld>
            <a:endParaRPr spc="75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311314" y="1917699"/>
            <a:ext cx="4830445" cy="2223135"/>
          </a:xfrm>
          <a:prstGeom prst="rect">
            <a:avLst/>
          </a:prstGeom>
        </p:spPr>
        <p:txBody>
          <a:bodyPr vert="horz" wrap="square" lIns="0" tIns="18605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46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Confusion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matrix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made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70" dirty="0">
                <a:solidFill>
                  <a:srgbClr val="292929"/>
                </a:solidFill>
                <a:latin typeface="Microsoft Sans Serif"/>
                <a:cs typeface="Microsoft Sans Serif"/>
              </a:rPr>
              <a:t>KNN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</a:t>
            </a:r>
            <a:endParaRPr sz="2200">
              <a:latin typeface="Microsoft Sans Serif"/>
              <a:cs typeface="Microsoft Sans Serif"/>
            </a:endParaRPr>
          </a:p>
          <a:p>
            <a:pPr marL="241300" marR="17780" indent="-228600">
              <a:lnSpc>
                <a:spcPts val="2590"/>
              </a:lnSpc>
              <a:spcBef>
                <a:spcPts val="15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could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all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10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correctly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of </a:t>
            </a:r>
            <a:r>
              <a:rPr sz="2200" spc="-5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10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flights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endParaRPr sz="2200">
              <a:latin typeface="Microsoft Sans Serif"/>
              <a:cs typeface="Microsoft Sans Serif"/>
            </a:endParaRPr>
          </a:p>
          <a:p>
            <a:pPr marL="241300" marR="222885" indent="-228600">
              <a:lnSpc>
                <a:spcPts val="2590"/>
              </a:lnSpc>
              <a:spcBef>
                <a:spcPts val="151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3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8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unsuccessful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flights,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4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were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predicted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correctly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751" y="413511"/>
            <a:ext cx="3397885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14" dirty="0"/>
              <a:t>Confusion</a:t>
            </a:r>
            <a:r>
              <a:rPr spc="60" dirty="0"/>
              <a:t> </a:t>
            </a:r>
            <a:r>
              <a:rPr spc="-60" dirty="0"/>
              <a:t>Matrix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34028" y="1877114"/>
            <a:ext cx="4686300" cy="328930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44</a:t>
            </a:fld>
            <a:endParaRPr spc="75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751" y="1896364"/>
            <a:ext cx="9494520" cy="3902710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240665" marR="143510" indent="-228600">
              <a:lnSpc>
                <a:spcPts val="2590"/>
              </a:lnSpc>
              <a:spcBef>
                <a:spcPts val="22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help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3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many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input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attributes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provided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10" dirty="0">
                <a:solidFill>
                  <a:srgbClr val="292929"/>
                </a:solidFill>
                <a:latin typeface="Microsoft Sans Serif"/>
                <a:cs typeface="Microsoft Sans Serif"/>
              </a:rPr>
              <a:t>X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Falcon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9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flights,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attempted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construct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prediction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model.</a:t>
            </a:r>
            <a:endParaRPr sz="2200">
              <a:latin typeface="Microsoft Sans Serif"/>
              <a:cs typeface="Microsoft Sans Serif"/>
            </a:endParaRPr>
          </a:p>
          <a:p>
            <a:pPr marL="240665" marR="314960" indent="-228600">
              <a:lnSpc>
                <a:spcPct val="101800"/>
              </a:lnSpc>
              <a:spcBef>
                <a:spcPts val="124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70" dirty="0">
                <a:solidFill>
                  <a:srgbClr val="292929"/>
                </a:solidFill>
                <a:latin typeface="Microsoft Sans Serif"/>
                <a:cs typeface="Microsoft Sans Serif"/>
              </a:rPr>
              <a:t>KNN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chosen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best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given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set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input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attributes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after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comparison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3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other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machine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learning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models.</a:t>
            </a:r>
            <a:endParaRPr sz="2200">
              <a:latin typeface="Microsoft Sans Serif"/>
              <a:cs typeface="Microsoft Sans Serif"/>
            </a:endParaRPr>
          </a:p>
          <a:p>
            <a:pPr marL="240665" marR="5080" indent="-228600">
              <a:lnSpc>
                <a:spcPct val="99700"/>
              </a:lnSpc>
              <a:spcBef>
                <a:spcPts val="137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245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200" spc="-2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may</a:t>
            </a: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be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able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 </a:t>
            </a: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enhance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model's 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accuracy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in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future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by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giving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more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 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or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other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machine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learning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approaches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such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sz="22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neural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networks;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nonetheless,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able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evaluate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understand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display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it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well-structured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manner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dashboards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charts.</a:t>
            </a:r>
            <a:endParaRPr sz="2200">
              <a:latin typeface="Microsoft Sans Serif"/>
              <a:cs typeface="Microsoft Sans Serif"/>
            </a:endParaRPr>
          </a:p>
          <a:p>
            <a:pPr marL="240665" marR="389255" indent="-228600">
              <a:lnSpc>
                <a:spcPts val="2590"/>
              </a:lnSpc>
              <a:spcBef>
                <a:spcPts val="15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Before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moving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creating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predictive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models,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these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required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any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science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endeavor.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45</a:t>
            </a:fld>
            <a:endParaRPr spc="75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751" y="413511"/>
            <a:ext cx="2414905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30" dirty="0"/>
              <a:t>Conclusions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87239" cy="685799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87239" cy="685799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964352" y="6392164"/>
            <a:ext cx="14859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75" dirty="0">
                <a:solidFill>
                  <a:srgbClr val="1C7DDB"/>
                </a:solidFill>
                <a:latin typeface="Microsoft Sans Serif"/>
                <a:cs typeface="Microsoft Sans Serif"/>
              </a:rPr>
              <a:t>5</a:t>
            </a:r>
            <a:endParaRPr sz="16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751" y="1426972"/>
            <a:ext cx="8369934" cy="4501515"/>
          </a:xfrm>
          <a:prstGeom prst="rect">
            <a:avLst/>
          </a:prstGeom>
        </p:spPr>
        <p:txBody>
          <a:bodyPr vert="horz" wrap="square" lIns="0" tIns="1860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65"/>
              </a:spcBef>
            </a:pPr>
            <a:r>
              <a:rPr sz="2200" spc="-100" dirty="0">
                <a:solidFill>
                  <a:srgbClr val="0B49CB"/>
                </a:solidFill>
                <a:latin typeface="Microsoft Sans Serif"/>
                <a:cs typeface="Microsoft Sans Serif"/>
              </a:rPr>
              <a:t>Executive</a:t>
            </a:r>
            <a:r>
              <a:rPr sz="2200" spc="55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2200" spc="-114" dirty="0">
                <a:solidFill>
                  <a:srgbClr val="0B49CB"/>
                </a:solidFill>
                <a:latin typeface="Microsoft Sans Serif"/>
                <a:cs typeface="Microsoft Sans Serif"/>
              </a:rPr>
              <a:t>Summary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37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collection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methodology:</a:t>
            </a:r>
            <a:endParaRPr sz="22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45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900" spc="-60" dirty="0">
                <a:solidFill>
                  <a:srgbClr val="767171"/>
                </a:solidFill>
                <a:latin typeface="Microsoft Sans Serif"/>
                <a:cs typeface="Microsoft Sans Serif"/>
              </a:rPr>
              <a:t>Public</a:t>
            </a:r>
            <a:r>
              <a:rPr sz="1900" spc="75" dirty="0">
                <a:solidFill>
                  <a:srgbClr val="767171"/>
                </a:solidFill>
                <a:latin typeface="Microsoft Sans Serif"/>
                <a:cs typeface="Microsoft Sans Serif"/>
              </a:rPr>
              <a:t> </a:t>
            </a:r>
            <a:r>
              <a:rPr sz="1900" spc="-60" dirty="0">
                <a:solidFill>
                  <a:srgbClr val="767171"/>
                </a:solidFill>
                <a:latin typeface="Microsoft Sans Serif"/>
                <a:cs typeface="Microsoft Sans Serif"/>
              </a:rPr>
              <a:t>available</a:t>
            </a:r>
            <a:r>
              <a:rPr sz="1900" spc="75" dirty="0">
                <a:solidFill>
                  <a:srgbClr val="767171"/>
                </a:solidFill>
                <a:latin typeface="Microsoft Sans Serif"/>
                <a:cs typeface="Microsoft Sans Serif"/>
              </a:rPr>
              <a:t> </a:t>
            </a:r>
            <a:r>
              <a:rPr sz="1900" spc="-125" dirty="0">
                <a:solidFill>
                  <a:srgbClr val="767171"/>
                </a:solidFill>
                <a:latin typeface="Microsoft Sans Serif"/>
                <a:cs typeface="Microsoft Sans Serif"/>
              </a:rPr>
              <a:t>API</a:t>
            </a:r>
            <a:r>
              <a:rPr sz="1900" spc="75" dirty="0">
                <a:solidFill>
                  <a:srgbClr val="767171"/>
                </a:solidFill>
                <a:latin typeface="Microsoft Sans Serif"/>
                <a:cs typeface="Microsoft Sans Serif"/>
              </a:rPr>
              <a:t> </a:t>
            </a:r>
            <a:r>
              <a:rPr sz="1900" spc="-25" dirty="0">
                <a:solidFill>
                  <a:srgbClr val="767171"/>
                </a:solidFill>
                <a:latin typeface="Microsoft Sans Serif"/>
                <a:cs typeface="Microsoft Sans Serif"/>
              </a:rPr>
              <a:t>endpoints</a:t>
            </a:r>
            <a:r>
              <a:rPr sz="1900" spc="80" dirty="0">
                <a:solidFill>
                  <a:srgbClr val="767171"/>
                </a:solidFill>
                <a:latin typeface="Microsoft Sans Serif"/>
                <a:cs typeface="Microsoft Sans Serif"/>
              </a:rPr>
              <a:t> </a:t>
            </a:r>
            <a:r>
              <a:rPr sz="1900" spc="-25" dirty="0">
                <a:solidFill>
                  <a:srgbClr val="767171"/>
                </a:solidFill>
                <a:latin typeface="Microsoft Sans Serif"/>
                <a:cs typeface="Microsoft Sans Serif"/>
              </a:rPr>
              <a:t>from</a:t>
            </a:r>
            <a:r>
              <a:rPr sz="1900" spc="75" dirty="0">
                <a:solidFill>
                  <a:srgbClr val="767171"/>
                </a:solidFill>
                <a:latin typeface="Microsoft Sans Serif"/>
                <a:cs typeface="Microsoft Sans Serif"/>
              </a:rPr>
              <a:t> </a:t>
            </a:r>
            <a:r>
              <a:rPr sz="1900" spc="-120" dirty="0">
                <a:solidFill>
                  <a:srgbClr val="767171"/>
                </a:solidFill>
                <a:latin typeface="Microsoft Sans Serif"/>
                <a:cs typeface="Microsoft Sans Serif"/>
              </a:rPr>
              <a:t>Space</a:t>
            </a:r>
            <a:r>
              <a:rPr sz="1900" spc="70" dirty="0">
                <a:solidFill>
                  <a:srgbClr val="767171"/>
                </a:solidFill>
                <a:latin typeface="Microsoft Sans Serif"/>
                <a:cs typeface="Microsoft Sans Serif"/>
              </a:rPr>
              <a:t> </a:t>
            </a:r>
            <a:r>
              <a:rPr sz="1900" spc="-180" dirty="0">
                <a:solidFill>
                  <a:srgbClr val="767171"/>
                </a:solidFill>
                <a:latin typeface="Microsoft Sans Serif"/>
                <a:cs typeface="Microsoft Sans Serif"/>
              </a:rPr>
              <a:t>X</a:t>
            </a:r>
            <a:endParaRPr sz="19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33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wrangling</a:t>
            </a:r>
            <a:endParaRPr sz="22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45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900" spc="-20" dirty="0">
                <a:solidFill>
                  <a:srgbClr val="767171"/>
                </a:solidFill>
                <a:latin typeface="Microsoft Sans Serif"/>
                <a:cs typeface="Microsoft Sans Serif"/>
              </a:rPr>
              <a:t>Looking</a:t>
            </a:r>
            <a:r>
              <a:rPr sz="1900" spc="65" dirty="0">
                <a:solidFill>
                  <a:srgbClr val="767171"/>
                </a:solidFill>
                <a:latin typeface="Microsoft Sans Serif"/>
                <a:cs typeface="Microsoft Sans Serif"/>
              </a:rPr>
              <a:t> </a:t>
            </a:r>
            <a:r>
              <a:rPr sz="1900" spc="-45" dirty="0">
                <a:solidFill>
                  <a:srgbClr val="767171"/>
                </a:solidFill>
                <a:latin typeface="Microsoft Sans Serif"/>
                <a:cs typeface="Microsoft Sans Serif"/>
              </a:rPr>
              <a:t>specifically</a:t>
            </a:r>
            <a:r>
              <a:rPr sz="1900" spc="70" dirty="0">
                <a:solidFill>
                  <a:srgbClr val="767171"/>
                </a:solidFill>
                <a:latin typeface="Microsoft Sans Serif"/>
                <a:cs typeface="Microsoft Sans Serif"/>
              </a:rPr>
              <a:t> </a:t>
            </a:r>
            <a:r>
              <a:rPr sz="1900" spc="-10" dirty="0">
                <a:solidFill>
                  <a:srgbClr val="767171"/>
                </a:solidFill>
                <a:latin typeface="Microsoft Sans Serif"/>
                <a:cs typeface="Microsoft Sans Serif"/>
              </a:rPr>
              <a:t>at</a:t>
            </a:r>
            <a:r>
              <a:rPr sz="1900" spc="60" dirty="0">
                <a:solidFill>
                  <a:srgbClr val="767171"/>
                </a:solidFill>
                <a:latin typeface="Microsoft Sans Serif"/>
                <a:cs typeface="Microsoft Sans Serif"/>
              </a:rPr>
              <a:t> </a:t>
            </a:r>
            <a:r>
              <a:rPr sz="1900" spc="-65" dirty="0">
                <a:solidFill>
                  <a:srgbClr val="767171"/>
                </a:solidFill>
                <a:latin typeface="Microsoft Sans Serif"/>
                <a:cs typeface="Microsoft Sans Serif"/>
              </a:rPr>
              <a:t>Falcon</a:t>
            </a:r>
            <a:r>
              <a:rPr sz="1900" spc="65" dirty="0">
                <a:solidFill>
                  <a:srgbClr val="767171"/>
                </a:solidFill>
                <a:latin typeface="Microsoft Sans Serif"/>
                <a:cs typeface="Microsoft Sans Serif"/>
              </a:rPr>
              <a:t> </a:t>
            </a:r>
            <a:r>
              <a:rPr sz="1900" spc="90" dirty="0">
                <a:solidFill>
                  <a:srgbClr val="767171"/>
                </a:solidFill>
                <a:latin typeface="Microsoft Sans Serif"/>
                <a:cs typeface="Microsoft Sans Serif"/>
              </a:rPr>
              <a:t>9</a:t>
            </a:r>
            <a:endParaRPr sz="19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31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exploratory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70" dirty="0">
                <a:solidFill>
                  <a:srgbClr val="292929"/>
                </a:solidFill>
                <a:latin typeface="Microsoft Sans Serif"/>
                <a:cs typeface="Microsoft Sans Serif"/>
              </a:rPr>
              <a:t>(EDA)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visualization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0" dirty="0">
                <a:solidFill>
                  <a:srgbClr val="292929"/>
                </a:solidFill>
                <a:latin typeface="Microsoft Sans Serif"/>
                <a:cs typeface="Microsoft Sans Serif"/>
              </a:rPr>
              <a:t>SQL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6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interactive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analytics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Folium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Plotly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Dash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37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predictive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classification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models</a:t>
            </a:r>
            <a:endParaRPr sz="22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45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900" spc="-70" dirty="0">
                <a:solidFill>
                  <a:srgbClr val="767171"/>
                </a:solidFill>
                <a:latin typeface="Microsoft Sans Serif"/>
                <a:cs typeface="Microsoft Sans Serif"/>
              </a:rPr>
              <a:t>How</a:t>
            </a:r>
            <a:r>
              <a:rPr sz="1900" spc="65" dirty="0">
                <a:solidFill>
                  <a:srgbClr val="767171"/>
                </a:solidFill>
                <a:latin typeface="Microsoft Sans Serif"/>
                <a:cs typeface="Microsoft Sans Serif"/>
              </a:rPr>
              <a:t> </a:t>
            </a:r>
            <a:r>
              <a:rPr sz="1900" spc="35" dirty="0">
                <a:solidFill>
                  <a:srgbClr val="767171"/>
                </a:solidFill>
                <a:latin typeface="Microsoft Sans Serif"/>
                <a:cs typeface="Microsoft Sans Serif"/>
              </a:rPr>
              <a:t>to</a:t>
            </a:r>
            <a:r>
              <a:rPr sz="1900" spc="75" dirty="0">
                <a:solidFill>
                  <a:srgbClr val="767171"/>
                </a:solidFill>
                <a:latin typeface="Microsoft Sans Serif"/>
                <a:cs typeface="Microsoft Sans Serif"/>
              </a:rPr>
              <a:t> </a:t>
            </a:r>
            <a:r>
              <a:rPr sz="1900" spc="-15" dirty="0">
                <a:solidFill>
                  <a:srgbClr val="767171"/>
                </a:solidFill>
                <a:latin typeface="Microsoft Sans Serif"/>
                <a:cs typeface="Microsoft Sans Serif"/>
              </a:rPr>
              <a:t>build,</a:t>
            </a:r>
            <a:r>
              <a:rPr sz="1900" spc="75" dirty="0">
                <a:solidFill>
                  <a:srgbClr val="767171"/>
                </a:solidFill>
                <a:latin typeface="Microsoft Sans Serif"/>
                <a:cs typeface="Microsoft Sans Serif"/>
              </a:rPr>
              <a:t> </a:t>
            </a:r>
            <a:r>
              <a:rPr sz="1900" spc="-45" dirty="0">
                <a:solidFill>
                  <a:srgbClr val="767171"/>
                </a:solidFill>
                <a:latin typeface="Microsoft Sans Serif"/>
                <a:cs typeface="Microsoft Sans Serif"/>
              </a:rPr>
              <a:t>tune,</a:t>
            </a:r>
            <a:r>
              <a:rPr sz="1900" spc="75" dirty="0">
                <a:solidFill>
                  <a:srgbClr val="767171"/>
                </a:solidFill>
                <a:latin typeface="Microsoft Sans Serif"/>
                <a:cs typeface="Microsoft Sans Serif"/>
              </a:rPr>
              <a:t> </a:t>
            </a:r>
            <a:r>
              <a:rPr sz="1900" spc="-60" dirty="0">
                <a:solidFill>
                  <a:srgbClr val="767171"/>
                </a:solidFill>
                <a:latin typeface="Microsoft Sans Serif"/>
                <a:cs typeface="Microsoft Sans Serif"/>
              </a:rPr>
              <a:t>evaluate</a:t>
            </a:r>
            <a:r>
              <a:rPr sz="1900" spc="75" dirty="0">
                <a:solidFill>
                  <a:srgbClr val="767171"/>
                </a:solidFill>
                <a:latin typeface="Microsoft Sans Serif"/>
                <a:cs typeface="Microsoft Sans Serif"/>
              </a:rPr>
              <a:t> </a:t>
            </a:r>
            <a:r>
              <a:rPr sz="1900" spc="-40" dirty="0">
                <a:solidFill>
                  <a:srgbClr val="767171"/>
                </a:solidFill>
                <a:latin typeface="Microsoft Sans Serif"/>
                <a:cs typeface="Microsoft Sans Serif"/>
              </a:rPr>
              <a:t>classification</a:t>
            </a:r>
            <a:r>
              <a:rPr sz="1900" spc="70" dirty="0">
                <a:solidFill>
                  <a:srgbClr val="767171"/>
                </a:solidFill>
                <a:latin typeface="Microsoft Sans Serif"/>
                <a:cs typeface="Microsoft Sans Serif"/>
              </a:rPr>
              <a:t> </a:t>
            </a:r>
            <a:r>
              <a:rPr sz="1900" spc="-50" dirty="0">
                <a:solidFill>
                  <a:srgbClr val="767171"/>
                </a:solidFill>
                <a:latin typeface="Microsoft Sans Serif"/>
                <a:cs typeface="Microsoft Sans Serif"/>
              </a:rPr>
              <a:t>models</a:t>
            </a:r>
            <a:endParaRPr sz="19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6</a:t>
            </a:fld>
            <a:endParaRPr spc="75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751" y="413511"/>
            <a:ext cx="2663825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5" dirty="0"/>
              <a:t>Methodology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751" y="1715516"/>
            <a:ext cx="10013950" cy="3289935"/>
          </a:xfrm>
          <a:prstGeom prst="rect">
            <a:avLst/>
          </a:prstGeom>
        </p:spPr>
        <p:txBody>
          <a:bodyPr vert="horz" wrap="square" lIns="0" tIns="104140" rIns="0" bIns="0" rtlCol="0">
            <a:spAutoFit/>
          </a:bodyPr>
          <a:lstStyle/>
          <a:p>
            <a:pPr marL="255270" indent="-243204">
              <a:lnSpc>
                <a:spcPct val="100000"/>
              </a:lnSpc>
              <a:spcBef>
                <a:spcPts val="820"/>
              </a:spcBef>
              <a:buSzPct val="95833"/>
              <a:buFont typeface="Wingdings"/>
              <a:buChar char=""/>
              <a:tabLst>
                <a:tab pos="255904" algn="l"/>
              </a:tabLst>
            </a:pPr>
            <a:r>
              <a:rPr sz="2400" spc="-70" dirty="0">
                <a:latin typeface="Microsoft Sans Serif"/>
                <a:cs typeface="Microsoft Sans Serif"/>
              </a:rPr>
              <a:t>Data</a:t>
            </a:r>
            <a:r>
              <a:rPr sz="2400" spc="85" dirty="0">
                <a:latin typeface="Microsoft Sans Serif"/>
                <a:cs typeface="Microsoft Sans Serif"/>
              </a:rPr>
              <a:t> </a:t>
            </a:r>
            <a:r>
              <a:rPr sz="2400" spc="-125" dirty="0">
                <a:latin typeface="Microsoft Sans Serif"/>
                <a:cs typeface="Microsoft Sans Serif"/>
              </a:rPr>
              <a:t>was</a:t>
            </a:r>
            <a:r>
              <a:rPr sz="2400" spc="90" dirty="0">
                <a:latin typeface="Microsoft Sans Serif"/>
                <a:cs typeface="Microsoft Sans Serif"/>
              </a:rPr>
              <a:t> </a:t>
            </a:r>
            <a:r>
              <a:rPr sz="2400" spc="-65" dirty="0">
                <a:latin typeface="Microsoft Sans Serif"/>
                <a:cs typeface="Microsoft Sans Serif"/>
              </a:rPr>
              <a:t>acquired</a:t>
            </a:r>
            <a:r>
              <a:rPr sz="2400" spc="90" dirty="0">
                <a:latin typeface="Microsoft Sans Serif"/>
                <a:cs typeface="Microsoft Sans Serif"/>
              </a:rPr>
              <a:t> </a:t>
            </a:r>
            <a:r>
              <a:rPr sz="2400" spc="-50" dirty="0">
                <a:latin typeface="Microsoft Sans Serif"/>
                <a:cs typeface="Microsoft Sans Serif"/>
              </a:rPr>
              <a:t>using</a:t>
            </a:r>
            <a:r>
              <a:rPr sz="2400" spc="90" dirty="0">
                <a:latin typeface="Microsoft Sans Serif"/>
                <a:cs typeface="Microsoft Sans Serif"/>
              </a:rPr>
              <a:t> </a:t>
            </a:r>
            <a:r>
              <a:rPr sz="2400" spc="-155" dirty="0">
                <a:latin typeface="Microsoft Sans Serif"/>
                <a:cs typeface="Microsoft Sans Serif"/>
              </a:rPr>
              <a:t>Space</a:t>
            </a:r>
            <a:r>
              <a:rPr sz="2400" spc="90" dirty="0">
                <a:latin typeface="Microsoft Sans Serif"/>
                <a:cs typeface="Microsoft Sans Serif"/>
              </a:rPr>
              <a:t> </a:t>
            </a:r>
            <a:r>
              <a:rPr sz="2400" spc="-130" dirty="0">
                <a:latin typeface="Microsoft Sans Serif"/>
                <a:cs typeface="Microsoft Sans Serif"/>
              </a:rPr>
              <a:t>X's</a:t>
            </a:r>
            <a:r>
              <a:rPr sz="2400" spc="90" dirty="0">
                <a:latin typeface="Microsoft Sans Serif"/>
                <a:cs typeface="Microsoft Sans Serif"/>
              </a:rPr>
              <a:t> </a:t>
            </a:r>
            <a:r>
              <a:rPr sz="2400" spc="-30" dirty="0">
                <a:latin typeface="Microsoft Sans Serif"/>
                <a:cs typeface="Microsoft Sans Serif"/>
              </a:rPr>
              <a:t>publicly</a:t>
            </a:r>
            <a:r>
              <a:rPr sz="2400" spc="90" dirty="0">
                <a:latin typeface="Microsoft Sans Serif"/>
                <a:cs typeface="Microsoft Sans Serif"/>
              </a:rPr>
              <a:t> </a:t>
            </a:r>
            <a:r>
              <a:rPr sz="2400" spc="-110" dirty="0">
                <a:latin typeface="Microsoft Sans Serif"/>
                <a:cs typeface="Microsoft Sans Serif"/>
              </a:rPr>
              <a:t>accessible</a:t>
            </a:r>
            <a:r>
              <a:rPr sz="2400" spc="85" dirty="0">
                <a:latin typeface="Microsoft Sans Serif"/>
                <a:cs typeface="Microsoft Sans Serif"/>
              </a:rPr>
              <a:t> </a:t>
            </a:r>
            <a:r>
              <a:rPr sz="2400" spc="-160" dirty="0">
                <a:latin typeface="Microsoft Sans Serif"/>
                <a:cs typeface="Microsoft Sans Serif"/>
              </a:rPr>
              <a:t>API</a:t>
            </a:r>
            <a:r>
              <a:rPr sz="2400" spc="90" dirty="0">
                <a:latin typeface="Microsoft Sans Serif"/>
                <a:cs typeface="Microsoft Sans Serif"/>
              </a:rPr>
              <a:t> </a:t>
            </a:r>
            <a:r>
              <a:rPr sz="2400" spc="-50" dirty="0">
                <a:latin typeface="Microsoft Sans Serif"/>
                <a:cs typeface="Microsoft Sans Serif"/>
              </a:rPr>
              <a:t>endpoints.</a:t>
            </a:r>
            <a:endParaRPr sz="2400">
              <a:latin typeface="Microsoft Sans Serif"/>
              <a:cs typeface="Microsoft Sans Serif"/>
            </a:endParaRPr>
          </a:p>
          <a:p>
            <a:pPr marL="255270" indent="-243204">
              <a:lnSpc>
                <a:spcPct val="100000"/>
              </a:lnSpc>
              <a:spcBef>
                <a:spcPts val="720"/>
              </a:spcBef>
              <a:buSzPct val="95833"/>
              <a:buFont typeface="Wingdings"/>
              <a:buChar char=""/>
              <a:tabLst>
                <a:tab pos="255904" algn="l"/>
                <a:tab pos="1069340" algn="l"/>
              </a:tabLst>
            </a:pPr>
            <a:r>
              <a:rPr sz="2400" spc="-20" dirty="0">
                <a:latin typeface="Microsoft Sans Serif"/>
                <a:cs typeface="Microsoft Sans Serif"/>
              </a:rPr>
              <a:t>All</a:t>
            </a:r>
            <a:r>
              <a:rPr sz="2400" spc="120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of	</a:t>
            </a:r>
            <a:r>
              <a:rPr sz="2400" spc="-35" dirty="0">
                <a:latin typeface="Microsoft Sans Serif"/>
                <a:cs typeface="Microsoft Sans Serif"/>
              </a:rPr>
              <a:t>the</a:t>
            </a:r>
            <a:r>
              <a:rPr sz="2400" spc="90" dirty="0">
                <a:latin typeface="Microsoft Sans Serif"/>
                <a:cs typeface="Microsoft Sans Serif"/>
              </a:rPr>
              <a:t> </a:t>
            </a:r>
            <a:r>
              <a:rPr sz="2400" spc="-80" dirty="0">
                <a:latin typeface="Microsoft Sans Serif"/>
                <a:cs typeface="Microsoft Sans Serif"/>
              </a:rPr>
              <a:t>launch</a:t>
            </a:r>
            <a:r>
              <a:rPr sz="2400" spc="95" dirty="0">
                <a:latin typeface="Microsoft Sans Serif"/>
                <a:cs typeface="Microsoft Sans Serif"/>
              </a:rPr>
              <a:t> </a:t>
            </a:r>
            <a:r>
              <a:rPr sz="2400" spc="-45" dirty="0">
                <a:latin typeface="Microsoft Sans Serif"/>
                <a:cs typeface="Microsoft Sans Serif"/>
              </a:rPr>
              <a:t>details</a:t>
            </a:r>
            <a:r>
              <a:rPr sz="2400" spc="90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for</a:t>
            </a:r>
            <a:r>
              <a:rPr sz="2400" spc="95" dirty="0">
                <a:latin typeface="Microsoft Sans Serif"/>
                <a:cs typeface="Microsoft Sans Serif"/>
              </a:rPr>
              <a:t> </a:t>
            </a:r>
            <a:r>
              <a:rPr sz="2400" spc="-90" dirty="0">
                <a:latin typeface="Microsoft Sans Serif"/>
                <a:cs typeface="Microsoft Sans Serif"/>
              </a:rPr>
              <a:t>Falcon</a:t>
            </a:r>
            <a:r>
              <a:rPr sz="2400" spc="90" dirty="0">
                <a:latin typeface="Microsoft Sans Serif"/>
                <a:cs typeface="Microsoft Sans Serif"/>
              </a:rPr>
              <a:t> </a:t>
            </a:r>
            <a:r>
              <a:rPr sz="2400" spc="-65" dirty="0">
                <a:latin typeface="Microsoft Sans Serif"/>
                <a:cs typeface="Microsoft Sans Serif"/>
              </a:rPr>
              <a:t>rockets</a:t>
            </a:r>
            <a:r>
              <a:rPr sz="2400" spc="95" dirty="0">
                <a:latin typeface="Microsoft Sans Serif"/>
                <a:cs typeface="Microsoft Sans Serif"/>
              </a:rPr>
              <a:t> </a:t>
            </a:r>
            <a:r>
              <a:rPr sz="2400" spc="-95" dirty="0">
                <a:latin typeface="Microsoft Sans Serif"/>
                <a:cs typeface="Microsoft Sans Serif"/>
              </a:rPr>
              <a:t>were</a:t>
            </a:r>
            <a:r>
              <a:rPr sz="2400" spc="90" dirty="0">
                <a:latin typeface="Microsoft Sans Serif"/>
                <a:cs typeface="Microsoft Sans Serif"/>
              </a:rPr>
              <a:t> </a:t>
            </a:r>
            <a:r>
              <a:rPr sz="2400" spc="-40" dirty="0">
                <a:latin typeface="Microsoft Sans Serif"/>
                <a:cs typeface="Microsoft Sans Serif"/>
              </a:rPr>
              <a:t>included</a:t>
            </a:r>
            <a:r>
              <a:rPr sz="2400" spc="95" dirty="0">
                <a:latin typeface="Microsoft Sans Serif"/>
                <a:cs typeface="Microsoft Sans Serif"/>
              </a:rPr>
              <a:t> </a:t>
            </a:r>
            <a:r>
              <a:rPr sz="2400" spc="-20" dirty="0">
                <a:latin typeface="Microsoft Sans Serif"/>
                <a:cs typeface="Microsoft Sans Serif"/>
              </a:rPr>
              <a:t>in</a:t>
            </a:r>
            <a:r>
              <a:rPr sz="2400" spc="90" dirty="0">
                <a:latin typeface="Microsoft Sans Serif"/>
                <a:cs typeface="Microsoft Sans Serif"/>
              </a:rPr>
              <a:t> </a:t>
            </a:r>
            <a:r>
              <a:rPr sz="2400" spc="-35" dirty="0">
                <a:latin typeface="Microsoft Sans Serif"/>
                <a:cs typeface="Microsoft Sans Serif"/>
              </a:rPr>
              <a:t>the</a:t>
            </a:r>
            <a:r>
              <a:rPr sz="2400" spc="95" dirty="0">
                <a:latin typeface="Microsoft Sans Serif"/>
                <a:cs typeface="Microsoft Sans Serif"/>
              </a:rPr>
              <a:t> </a:t>
            </a:r>
            <a:r>
              <a:rPr sz="2400" spc="-60" dirty="0">
                <a:latin typeface="Microsoft Sans Serif"/>
                <a:cs typeface="Microsoft Sans Serif"/>
              </a:rPr>
              <a:t>data.</a:t>
            </a:r>
            <a:endParaRPr sz="2400">
              <a:latin typeface="Microsoft Sans Serif"/>
              <a:cs typeface="Microsoft Sans Serif"/>
            </a:endParaRPr>
          </a:p>
          <a:p>
            <a:pPr marL="240665" marR="5080" indent="-228600">
              <a:lnSpc>
                <a:spcPct val="88700"/>
              </a:lnSpc>
              <a:spcBef>
                <a:spcPts val="1045"/>
              </a:spcBef>
              <a:buSzPct val="95833"/>
              <a:buFont typeface="Wingdings"/>
              <a:buChar char=""/>
              <a:tabLst>
                <a:tab pos="255904" algn="l"/>
              </a:tabLst>
            </a:pPr>
            <a:r>
              <a:rPr sz="2400" spc="-155" dirty="0">
                <a:latin typeface="Microsoft Sans Serif"/>
                <a:cs typeface="Microsoft Sans Serif"/>
              </a:rPr>
              <a:t>The</a:t>
            </a:r>
            <a:r>
              <a:rPr sz="2400" spc="-150" dirty="0">
                <a:latin typeface="Microsoft Sans Serif"/>
                <a:cs typeface="Microsoft Sans Serif"/>
              </a:rPr>
              <a:t> </a:t>
            </a:r>
            <a:r>
              <a:rPr sz="2400" spc="-75" dirty="0">
                <a:latin typeface="Microsoft Sans Serif"/>
                <a:cs typeface="Microsoft Sans Serif"/>
              </a:rPr>
              <a:t>requests </a:t>
            </a:r>
            <a:r>
              <a:rPr sz="2400" spc="-90" dirty="0">
                <a:latin typeface="Microsoft Sans Serif"/>
                <a:cs typeface="Microsoft Sans Serif"/>
              </a:rPr>
              <a:t>package</a:t>
            </a:r>
            <a:r>
              <a:rPr sz="2400" spc="-85" dirty="0">
                <a:latin typeface="Microsoft Sans Serif"/>
                <a:cs typeface="Microsoft Sans Serif"/>
              </a:rPr>
              <a:t> </a:t>
            </a:r>
            <a:r>
              <a:rPr sz="2400" spc="-20" dirty="0">
                <a:latin typeface="Microsoft Sans Serif"/>
                <a:cs typeface="Microsoft Sans Serif"/>
              </a:rPr>
              <a:t>in </a:t>
            </a:r>
            <a:r>
              <a:rPr sz="2400" spc="-65" dirty="0">
                <a:latin typeface="Microsoft Sans Serif"/>
                <a:cs typeface="Microsoft Sans Serif"/>
              </a:rPr>
              <a:t>Python </a:t>
            </a:r>
            <a:r>
              <a:rPr sz="2400" spc="-125" dirty="0">
                <a:latin typeface="Microsoft Sans Serif"/>
                <a:cs typeface="Microsoft Sans Serif"/>
              </a:rPr>
              <a:t>was</a:t>
            </a:r>
            <a:r>
              <a:rPr sz="2400" spc="-120" dirty="0">
                <a:latin typeface="Microsoft Sans Serif"/>
                <a:cs typeface="Microsoft Sans Serif"/>
              </a:rPr>
              <a:t> </a:t>
            </a:r>
            <a:r>
              <a:rPr sz="2400" spc="-85" dirty="0">
                <a:latin typeface="Microsoft Sans Serif"/>
                <a:cs typeface="Microsoft Sans Serif"/>
              </a:rPr>
              <a:t>used</a:t>
            </a:r>
            <a:r>
              <a:rPr sz="2400" spc="-80" dirty="0">
                <a:latin typeface="Microsoft Sans Serif"/>
                <a:cs typeface="Microsoft Sans Serif"/>
              </a:rPr>
              <a:t> </a:t>
            </a:r>
            <a:r>
              <a:rPr sz="2400" spc="45" dirty="0">
                <a:latin typeface="Microsoft Sans Serif"/>
                <a:cs typeface="Microsoft Sans Serif"/>
              </a:rPr>
              <a:t>to </a:t>
            </a:r>
            <a:r>
              <a:rPr sz="2400" spc="-85" dirty="0">
                <a:latin typeface="Microsoft Sans Serif"/>
                <a:cs typeface="Microsoft Sans Serif"/>
              </a:rPr>
              <a:t>send</a:t>
            </a:r>
            <a:r>
              <a:rPr sz="2400" spc="-80" dirty="0">
                <a:latin typeface="Microsoft Sans Serif"/>
                <a:cs typeface="Microsoft Sans Serif"/>
              </a:rPr>
              <a:t> </a:t>
            </a:r>
            <a:r>
              <a:rPr sz="2400" spc="-320" dirty="0">
                <a:latin typeface="Microsoft Sans Serif"/>
                <a:cs typeface="Microsoft Sans Serif"/>
              </a:rPr>
              <a:t>GET</a:t>
            </a:r>
            <a:r>
              <a:rPr sz="2400" spc="-315" dirty="0">
                <a:latin typeface="Microsoft Sans Serif"/>
                <a:cs typeface="Microsoft Sans Serif"/>
              </a:rPr>
              <a:t> </a:t>
            </a:r>
            <a:r>
              <a:rPr sz="2400" spc="-75" dirty="0">
                <a:latin typeface="Microsoft Sans Serif"/>
                <a:cs typeface="Microsoft Sans Serif"/>
              </a:rPr>
              <a:t>requests </a:t>
            </a:r>
            <a:r>
              <a:rPr sz="2400" spc="45" dirty="0">
                <a:latin typeface="Microsoft Sans Serif"/>
                <a:cs typeface="Microsoft Sans Serif"/>
              </a:rPr>
              <a:t>to </a:t>
            </a:r>
            <a:r>
              <a:rPr sz="2400" spc="-35" dirty="0">
                <a:latin typeface="Microsoft Sans Serif"/>
                <a:cs typeface="Microsoft Sans Serif"/>
              </a:rPr>
              <a:t>the </a:t>
            </a:r>
            <a:r>
              <a:rPr sz="2400" spc="-30" dirty="0">
                <a:latin typeface="Microsoft Sans Serif"/>
                <a:cs typeface="Microsoft Sans Serif"/>
              </a:rPr>
              <a:t> endpoints</a:t>
            </a:r>
            <a:r>
              <a:rPr sz="2400" spc="85" dirty="0">
                <a:latin typeface="Microsoft Sans Serif"/>
                <a:cs typeface="Microsoft Sans Serif"/>
              </a:rPr>
              <a:t> </a:t>
            </a:r>
            <a:r>
              <a:rPr sz="2400" spc="-70" dirty="0">
                <a:latin typeface="Microsoft Sans Serif"/>
                <a:cs typeface="Microsoft Sans Serif"/>
              </a:rPr>
              <a:t>and</a:t>
            </a:r>
            <a:r>
              <a:rPr sz="2400" spc="90" dirty="0">
                <a:latin typeface="Microsoft Sans Serif"/>
                <a:cs typeface="Microsoft Sans Serif"/>
              </a:rPr>
              <a:t> </a:t>
            </a:r>
            <a:r>
              <a:rPr sz="2400" spc="-40" dirty="0">
                <a:latin typeface="Microsoft Sans Serif"/>
                <a:cs typeface="Microsoft Sans Serif"/>
              </a:rPr>
              <a:t>download</a:t>
            </a:r>
            <a:r>
              <a:rPr sz="2400" spc="90" dirty="0">
                <a:latin typeface="Microsoft Sans Serif"/>
                <a:cs typeface="Microsoft Sans Serif"/>
              </a:rPr>
              <a:t> </a:t>
            </a:r>
            <a:r>
              <a:rPr sz="2400" spc="-45" dirty="0">
                <a:latin typeface="Microsoft Sans Serif"/>
                <a:cs typeface="Microsoft Sans Serif"/>
              </a:rPr>
              <a:t>data</a:t>
            </a:r>
            <a:r>
              <a:rPr sz="2400" spc="90" dirty="0">
                <a:latin typeface="Microsoft Sans Serif"/>
                <a:cs typeface="Microsoft Sans Serif"/>
              </a:rPr>
              <a:t> </a:t>
            </a:r>
            <a:r>
              <a:rPr sz="2400" spc="-20" dirty="0">
                <a:latin typeface="Microsoft Sans Serif"/>
                <a:cs typeface="Microsoft Sans Serif"/>
              </a:rPr>
              <a:t>in</a:t>
            </a:r>
            <a:r>
              <a:rPr sz="2400" spc="90" dirty="0">
                <a:latin typeface="Microsoft Sans Serif"/>
                <a:cs typeface="Microsoft Sans Serif"/>
              </a:rPr>
              <a:t> </a:t>
            </a:r>
            <a:r>
              <a:rPr sz="2400" spc="-275" dirty="0">
                <a:latin typeface="Microsoft Sans Serif"/>
                <a:cs typeface="Microsoft Sans Serif"/>
              </a:rPr>
              <a:t>JSON</a:t>
            </a:r>
            <a:r>
              <a:rPr sz="2400" spc="-265" dirty="0">
                <a:latin typeface="Microsoft Sans Serif"/>
                <a:cs typeface="Microsoft Sans Serif"/>
              </a:rPr>
              <a:t> </a:t>
            </a:r>
            <a:r>
              <a:rPr sz="2400" spc="-40" dirty="0">
                <a:latin typeface="Microsoft Sans Serif"/>
                <a:cs typeface="Microsoft Sans Serif"/>
              </a:rPr>
              <a:t>format,</a:t>
            </a:r>
            <a:r>
              <a:rPr sz="2400" spc="90" dirty="0">
                <a:latin typeface="Microsoft Sans Serif"/>
                <a:cs typeface="Microsoft Sans Serif"/>
              </a:rPr>
              <a:t> </a:t>
            </a:r>
            <a:r>
              <a:rPr sz="2400" spc="-55" dirty="0">
                <a:latin typeface="Microsoft Sans Serif"/>
                <a:cs typeface="Microsoft Sans Serif"/>
              </a:rPr>
              <a:t>which</a:t>
            </a:r>
            <a:r>
              <a:rPr sz="2400" spc="90" dirty="0">
                <a:latin typeface="Microsoft Sans Serif"/>
                <a:cs typeface="Microsoft Sans Serif"/>
              </a:rPr>
              <a:t> </a:t>
            </a:r>
            <a:r>
              <a:rPr sz="2400" spc="-125" dirty="0">
                <a:latin typeface="Microsoft Sans Serif"/>
                <a:cs typeface="Microsoft Sans Serif"/>
              </a:rPr>
              <a:t>was</a:t>
            </a:r>
            <a:r>
              <a:rPr sz="2400" spc="85" dirty="0">
                <a:latin typeface="Microsoft Sans Serif"/>
                <a:cs typeface="Microsoft Sans Serif"/>
              </a:rPr>
              <a:t> </a:t>
            </a:r>
            <a:r>
              <a:rPr sz="2400" spc="-40" dirty="0">
                <a:latin typeface="Microsoft Sans Serif"/>
                <a:cs typeface="Microsoft Sans Serif"/>
              </a:rPr>
              <a:t>then</a:t>
            </a:r>
            <a:r>
              <a:rPr sz="2400" spc="90" dirty="0">
                <a:latin typeface="Microsoft Sans Serif"/>
                <a:cs typeface="Microsoft Sans Serif"/>
              </a:rPr>
              <a:t> </a:t>
            </a:r>
            <a:r>
              <a:rPr sz="2400" spc="-45" dirty="0">
                <a:latin typeface="Microsoft Sans Serif"/>
                <a:cs typeface="Microsoft Sans Serif"/>
              </a:rPr>
              <a:t>transformed </a:t>
            </a:r>
            <a:r>
              <a:rPr sz="2400" spc="-625" dirty="0">
                <a:latin typeface="Microsoft Sans Serif"/>
                <a:cs typeface="Microsoft Sans Serif"/>
              </a:rPr>
              <a:t> </a:t>
            </a:r>
            <a:r>
              <a:rPr sz="2400" spc="10" dirty="0">
                <a:latin typeface="Microsoft Sans Serif"/>
                <a:cs typeface="Microsoft Sans Serif"/>
              </a:rPr>
              <a:t>into</a:t>
            </a:r>
            <a:r>
              <a:rPr sz="2400" spc="80" dirty="0">
                <a:latin typeface="Microsoft Sans Serif"/>
                <a:cs typeface="Microsoft Sans Serif"/>
              </a:rPr>
              <a:t> </a:t>
            </a:r>
            <a:r>
              <a:rPr sz="2400" spc="-160" dirty="0">
                <a:latin typeface="Microsoft Sans Serif"/>
                <a:cs typeface="Microsoft Sans Serif"/>
              </a:rPr>
              <a:t>a</a:t>
            </a:r>
            <a:r>
              <a:rPr sz="2400" spc="85" dirty="0">
                <a:latin typeface="Microsoft Sans Serif"/>
                <a:cs typeface="Microsoft Sans Serif"/>
              </a:rPr>
              <a:t> </a:t>
            </a:r>
            <a:r>
              <a:rPr sz="2400" spc="-135" dirty="0">
                <a:latin typeface="Microsoft Sans Serif"/>
                <a:cs typeface="Microsoft Sans Serif"/>
              </a:rPr>
              <a:t>Pandas</a:t>
            </a:r>
            <a:r>
              <a:rPr sz="2400" spc="85" dirty="0">
                <a:latin typeface="Microsoft Sans Serif"/>
                <a:cs typeface="Microsoft Sans Serif"/>
              </a:rPr>
              <a:t> </a:t>
            </a:r>
            <a:r>
              <a:rPr sz="2400" spc="-70" dirty="0">
                <a:latin typeface="Microsoft Sans Serif"/>
                <a:cs typeface="Microsoft Sans Serif"/>
              </a:rPr>
              <a:t>Data</a:t>
            </a:r>
            <a:r>
              <a:rPr sz="2400" spc="85" dirty="0">
                <a:latin typeface="Microsoft Sans Serif"/>
                <a:cs typeface="Microsoft Sans Serif"/>
              </a:rPr>
              <a:t> </a:t>
            </a:r>
            <a:r>
              <a:rPr sz="2400" spc="-125" dirty="0">
                <a:latin typeface="Microsoft Sans Serif"/>
                <a:cs typeface="Microsoft Sans Serif"/>
              </a:rPr>
              <a:t>Frame.</a:t>
            </a:r>
            <a:endParaRPr sz="2400">
              <a:latin typeface="Microsoft Sans Serif"/>
              <a:cs typeface="Microsoft Sans Serif"/>
            </a:endParaRPr>
          </a:p>
          <a:p>
            <a:pPr marL="240665" marR="161290" indent="-228600">
              <a:lnSpc>
                <a:spcPts val="2590"/>
              </a:lnSpc>
              <a:spcBef>
                <a:spcPts val="1045"/>
              </a:spcBef>
              <a:buSzPct val="95833"/>
              <a:buFont typeface="Wingdings"/>
              <a:buChar char=""/>
              <a:tabLst>
                <a:tab pos="255904" algn="l"/>
                <a:tab pos="8714105" algn="l"/>
              </a:tabLst>
            </a:pPr>
            <a:r>
              <a:rPr sz="2400" spc="-160" dirty="0">
                <a:latin typeface="Microsoft Sans Serif"/>
                <a:cs typeface="Microsoft Sans Serif"/>
              </a:rPr>
              <a:t>Web</a:t>
            </a:r>
            <a:r>
              <a:rPr sz="2400" spc="110" dirty="0">
                <a:latin typeface="Microsoft Sans Serif"/>
                <a:cs typeface="Microsoft Sans Serif"/>
              </a:rPr>
              <a:t> </a:t>
            </a:r>
            <a:r>
              <a:rPr sz="2400" spc="-55" dirty="0">
                <a:latin typeface="Microsoft Sans Serif"/>
                <a:cs typeface="Microsoft Sans Serif"/>
              </a:rPr>
              <a:t>scraping</a:t>
            </a:r>
            <a:r>
              <a:rPr sz="2400" spc="110" dirty="0">
                <a:latin typeface="Microsoft Sans Serif"/>
                <a:cs typeface="Microsoft Sans Serif"/>
              </a:rPr>
              <a:t> </a:t>
            </a:r>
            <a:r>
              <a:rPr sz="2400" spc="-30" dirty="0">
                <a:latin typeface="Microsoft Sans Serif"/>
                <a:cs typeface="Microsoft Sans Serif"/>
              </a:rPr>
              <a:t>from</a:t>
            </a:r>
            <a:r>
              <a:rPr sz="2400" spc="110" dirty="0">
                <a:latin typeface="Microsoft Sans Serif"/>
                <a:cs typeface="Microsoft Sans Serif"/>
              </a:rPr>
              <a:t> </a:t>
            </a:r>
            <a:r>
              <a:rPr sz="2400" spc="-35" dirty="0">
                <a:latin typeface="Microsoft Sans Serif"/>
                <a:cs typeface="Microsoft Sans Serif"/>
              </a:rPr>
              <a:t>the</a:t>
            </a:r>
            <a:r>
              <a:rPr sz="2400" spc="110" dirty="0">
                <a:latin typeface="Microsoft Sans Serif"/>
                <a:cs typeface="Microsoft Sans Serif"/>
              </a:rPr>
              <a:t> </a:t>
            </a:r>
            <a:r>
              <a:rPr sz="2400" spc="-10" dirty="0">
                <a:latin typeface="Microsoft Sans Serif"/>
                <a:cs typeface="Microsoft Sans Serif"/>
              </a:rPr>
              <a:t>wiki</a:t>
            </a:r>
            <a:r>
              <a:rPr sz="2400" spc="110" dirty="0">
                <a:latin typeface="Microsoft Sans Serif"/>
                <a:cs typeface="Microsoft Sans Serif"/>
              </a:rPr>
              <a:t> </a:t>
            </a:r>
            <a:r>
              <a:rPr sz="2400" spc="-45" dirty="0">
                <a:latin typeface="Microsoft Sans Serif"/>
                <a:cs typeface="Microsoft Sans Serif"/>
              </a:rPr>
              <a:t>website</a:t>
            </a:r>
            <a:r>
              <a:rPr sz="2400" spc="110" dirty="0">
                <a:latin typeface="Microsoft Sans Serif"/>
                <a:cs typeface="Microsoft Sans Serif"/>
              </a:rPr>
              <a:t> </a:t>
            </a:r>
            <a:r>
              <a:rPr sz="2400" spc="-45" dirty="0">
                <a:latin typeface="Microsoft Sans Serif"/>
                <a:cs typeface="Microsoft Sans Serif"/>
              </a:rPr>
              <a:t>yielded</a:t>
            </a:r>
            <a:r>
              <a:rPr sz="2400" spc="110" dirty="0">
                <a:latin typeface="Microsoft Sans Serif"/>
                <a:cs typeface="Microsoft Sans Serif"/>
              </a:rPr>
              <a:t> </a:t>
            </a:r>
            <a:r>
              <a:rPr sz="2400" spc="-35" dirty="0">
                <a:latin typeface="Microsoft Sans Serif"/>
                <a:cs typeface="Microsoft Sans Serif"/>
              </a:rPr>
              <a:t>historical</a:t>
            </a:r>
            <a:r>
              <a:rPr sz="2400" spc="110" dirty="0">
                <a:latin typeface="Microsoft Sans Serif"/>
                <a:cs typeface="Microsoft Sans Serif"/>
              </a:rPr>
              <a:t> </a:t>
            </a:r>
            <a:r>
              <a:rPr sz="2400" spc="-70" dirty="0">
                <a:latin typeface="Microsoft Sans Serif"/>
                <a:cs typeface="Microsoft Sans Serif"/>
              </a:rPr>
              <a:t>records</a:t>
            </a:r>
            <a:r>
              <a:rPr sz="2400" spc="110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of	</a:t>
            </a:r>
            <a:r>
              <a:rPr sz="2400" spc="-90" dirty="0">
                <a:latin typeface="Microsoft Sans Serif"/>
                <a:cs typeface="Microsoft Sans Serif"/>
              </a:rPr>
              <a:t>Falcon</a:t>
            </a:r>
            <a:r>
              <a:rPr sz="2400" spc="20" dirty="0">
                <a:latin typeface="Microsoft Sans Serif"/>
                <a:cs typeface="Microsoft Sans Serif"/>
              </a:rPr>
              <a:t> </a:t>
            </a:r>
            <a:r>
              <a:rPr sz="2400" spc="110" dirty="0">
                <a:latin typeface="Microsoft Sans Serif"/>
                <a:cs typeface="Microsoft Sans Serif"/>
              </a:rPr>
              <a:t>9 </a:t>
            </a:r>
            <a:r>
              <a:rPr sz="2400" spc="-620" dirty="0">
                <a:latin typeface="Microsoft Sans Serif"/>
                <a:cs typeface="Microsoft Sans Serif"/>
              </a:rPr>
              <a:t> </a:t>
            </a:r>
            <a:r>
              <a:rPr sz="2400" spc="-105" dirty="0">
                <a:latin typeface="Microsoft Sans Serif"/>
                <a:cs typeface="Microsoft Sans Serif"/>
              </a:rPr>
              <a:t>launches.</a:t>
            </a:r>
            <a:endParaRPr sz="2400">
              <a:latin typeface="Microsoft Sans Serif"/>
              <a:cs typeface="Microsoft Sans Serif"/>
            </a:endParaRPr>
          </a:p>
          <a:p>
            <a:pPr marL="255270" indent="-243204">
              <a:lnSpc>
                <a:spcPct val="100000"/>
              </a:lnSpc>
              <a:spcBef>
                <a:spcPts val="685"/>
              </a:spcBef>
              <a:buClr>
                <a:srgbClr val="000000"/>
              </a:buClr>
              <a:buSzPct val="95833"/>
              <a:buFont typeface="Wingdings"/>
              <a:buChar char=""/>
              <a:tabLst>
                <a:tab pos="255904" algn="l"/>
              </a:tabLst>
            </a:pPr>
            <a:r>
              <a:rPr sz="2400" u="sng" spc="-3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Microsoft Sans Serif"/>
                <a:cs typeface="Microsoft Sans Serif"/>
              </a:rPr>
              <a:t>https://api.spacexdata.com/v4</a:t>
            </a:r>
            <a:endParaRPr sz="24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7</a:t>
            </a:fld>
            <a:endParaRPr spc="75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751" y="413511"/>
            <a:ext cx="3082925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5" dirty="0"/>
              <a:t>Data</a:t>
            </a:r>
            <a:r>
              <a:rPr spc="50" dirty="0"/>
              <a:t> </a:t>
            </a:r>
            <a:r>
              <a:rPr spc="-80" dirty="0"/>
              <a:t>Collection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99478" y="1820164"/>
            <a:ext cx="5462946" cy="2721899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241300" marR="648970" indent="-228600">
              <a:lnSpc>
                <a:spcPts val="2590"/>
              </a:lnSpc>
              <a:spcBef>
                <a:spcPts val="225"/>
              </a:spcBef>
              <a:buSzPct val="95454"/>
              <a:buFont typeface="Wingdings"/>
              <a:buChar char=""/>
              <a:tabLst>
                <a:tab pos="241300" algn="l"/>
              </a:tabLst>
            </a:pP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launch-related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 </a:t>
            </a:r>
            <a:r>
              <a:rPr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was </a:t>
            </a: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obtained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via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10" dirty="0">
                <a:solidFill>
                  <a:srgbClr val="292929"/>
                </a:solidFill>
                <a:latin typeface="Microsoft Sans Serif"/>
                <a:cs typeface="Microsoft Sans Serif"/>
              </a:rPr>
              <a:t>X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API.</a:t>
            </a:r>
            <a:endParaRPr sz="2200" dirty="0">
              <a:latin typeface="Microsoft Sans Serif"/>
              <a:cs typeface="Microsoft Sans Serif"/>
            </a:endParaRPr>
          </a:p>
          <a:p>
            <a:pPr marL="241300" marR="210820" indent="-228600">
              <a:lnSpc>
                <a:spcPct val="100499"/>
              </a:lnSpc>
              <a:spcBef>
                <a:spcPts val="1280"/>
              </a:spcBef>
              <a:buSzPct val="95454"/>
              <a:buFont typeface="Wingdings"/>
              <a:buChar char=""/>
              <a:tabLst>
                <a:tab pos="241300" algn="l"/>
              </a:tabLst>
            </a:pP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•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payload,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cores,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launchpads,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rockets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employed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as </a:t>
            </a:r>
            <a:r>
              <a:rPr sz="22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endpoints.</a:t>
            </a:r>
            <a:endParaRPr lang="en-US" sz="2200" spc="-45" dirty="0">
              <a:solidFill>
                <a:srgbClr val="292929"/>
              </a:solidFill>
              <a:latin typeface="Microsoft Sans Serif"/>
              <a:cs typeface="Microsoft Sans Serif"/>
            </a:endParaRPr>
          </a:p>
          <a:p>
            <a:pPr marL="241300" marR="210820" indent="-228600">
              <a:lnSpc>
                <a:spcPct val="100499"/>
              </a:lnSpc>
              <a:spcBef>
                <a:spcPts val="1280"/>
              </a:spcBef>
              <a:buSzPct val="95454"/>
              <a:buFont typeface="Wingdings"/>
              <a:buChar char=""/>
              <a:tabLst>
                <a:tab pos="241300" algn="l"/>
              </a:tabLst>
            </a:pPr>
            <a:r>
              <a:rPr lang="en-US" sz="2200" dirty="0">
                <a:latin typeface="Microsoft Sans Serif"/>
                <a:cs typeface="Microsoft Sans Serif"/>
                <a:hlinkClick r:id="rId2"/>
              </a:rPr>
              <a:t>https://github.com/iamacsimet/Data-Science-Project-about-SpaceX/tree/main/Lab 1</a:t>
            </a:r>
            <a:endParaRPr sz="2200" dirty="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751" y="413511"/>
            <a:ext cx="5863590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5" dirty="0"/>
              <a:t>Data</a:t>
            </a:r>
            <a:r>
              <a:rPr spc="110" dirty="0"/>
              <a:t> </a:t>
            </a:r>
            <a:r>
              <a:rPr spc="-80" dirty="0"/>
              <a:t>Collection</a:t>
            </a:r>
            <a:r>
              <a:rPr spc="110" dirty="0"/>
              <a:t> </a:t>
            </a:r>
            <a:r>
              <a:rPr spc="765" dirty="0"/>
              <a:t>–</a:t>
            </a:r>
            <a:r>
              <a:rPr spc="114" dirty="0"/>
              <a:t> </a:t>
            </a:r>
            <a:r>
              <a:rPr spc="-254" dirty="0"/>
              <a:t>SpaceX</a:t>
            </a:r>
            <a:r>
              <a:rPr spc="114" dirty="0"/>
              <a:t> </a:t>
            </a:r>
            <a:r>
              <a:rPr spc="-245" dirty="0"/>
              <a:t>API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362424" y="2039937"/>
            <a:ext cx="4025898" cy="374649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8</a:t>
            </a:fld>
            <a:endParaRPr spc="75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01151" y="1814067"/>
            <a:ext cx="3763010" cy="374974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 marR="69215" indent="-228600">
              <a:lnSpc>
                <a:spcPct val="100000"/>
              </a:lnSpc>
              <a:spcBef>
                <a:spcPts val="100"/>
              </a:spcBef>
              <a:buSzPct val="95454"/>
              <a:buFont typeface="Wingdings"/>
              <a:buChar char=""/>
              <a:tabLst>
                <a:tab pos="241300" algn="l"/>
              </a:tabLst>
            </a:pPr>
            <a:r>
              <a:rPr sz="2200" spc="-360" dirty="0">
                <a:solidFill>
                  <a:srgbClr val="292929"/>
                </a:solidFill>
                <a:latin typeface="Microsoft Sans Serif"/>
                <a:cs typeface="Microsoft Sans Serif"/>
              </a:rPr>
              <a:t>W</a:t>
            </a:r>
            <a:r>
              <a:rPr sz="22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u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22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ili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z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ed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B</a:t>
            </a:r>
            <a:r>
              <a:rPr sz="22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22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u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22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f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u</a:t>
            </a:r>
            <a:r>
              <a:rPr sz="22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l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u</a:t>
            </a:r>
            <a:r>
              <a:rPr sz="22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p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 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web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scrape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from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html 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pages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into 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pandas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frame,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used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Falcon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9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historical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from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Wikipedia.</a:t>
            </a:r>
            <a:endParaRPr lang="en-US" sz="2200" spc="-65" dirty="0">
              <a:solidFill>
                <a:srgbClr val="292929"/>
              </a:solidFill>
              <a:latin typeface="Microsoft Sans Serif"/>
              <a:cs typeface="Microsoft Sans Serif"/>
            </a:endParaRPr>
          </a:p>
          <a:p>
            <a:pPr marL="240665" marR="69215" indent="-228600">
              <a:lnSpc>
                <a:spcPct val="100000"/>
              </a:lnSpc>
              <a:spcBef>
                <a:spcPts val="100"/>
              </a:spcBef>
              <a:buSzPct val="95454"/>
              <a:buFont typeface="Wingdings"/>
              <a:buChar char=""/>
              <a:tabLst>
                <a:tab pos="241300" algn="l"/>
              </a:tabLst>
            </a:pPr>
            <a:r>
              <a:rPr lang="en-US" sz="2200" dirty="0">
                <a:latin typeface="Microsoft Sans Serif"/>
                <a:cs typeface="Microsoft Sans Serif"/>
                <a:hlinkClick r:id="rId2"/>
              </a:rPr>
              <a:t>https://github.com/iamacsimet/Data-Science-Project-about-SpaceX/tree/main/Web Scrapping Lab</a:t>
            </a:r>
            <a:endParaRPr sz="2200" dirty="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01151" y="565911"/>
            <a:ext cx="5267960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5" dirty="0"/>
              <a:t>Data</a:t>
            </a:r>
            <a:r>
              <a:rPr spc="105" dirty="0"/>
              <a:t> </a:t>
            </a:r>
            <a:r>
              <a:rPr spc="-80" dirty="0"/>
              <a:t>Collection</a:t>
            </a:r>
            <a:r>
              <a:rPr spc="105" dirty="0"/>
              <a:t> </a:t>
            </a:r>
            <a:r>
              <a:rPr dirty="0"/>
              <a:t>-</a:t>
            </a:r>
            <a:r>
              <a:rPr spc="120" dirty="0"/>
              <a:t> </a:t>
            </a:r>
            <a:r>
              <a:rPr spc="-114" dirty="0"/>
              <a:t>Scraping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884802" y="1631373"/>
            <a:ext cx="4051298" cy="439419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9</a:t>
            </a:fld>
            <a:endParaRPr spc="75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{8ADFF09B-9C93-464F-87C1-FF56E027AF33}tf10001060</Template>
  <TotalTime>13</TotalTime>
  <Words>2138</Words>
  <Application>Microsoft Macintosh PowerPoint</Application>
  <PresentationFormat>Widescreen</PresentationFormat>
  <Paragraphs>218</Paragraphs>
  <Slides>46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1" baseType="lpstr">
      <vt:lpstr>Arial MT</vt:lpstr>
      <vt:lpstr>Calibri</vt:lpstr>
      <vt:lpstr>Microsoft Sans Serif</vt:lpstr>
      <vt:lpstr>Wingdings</vt:lpstr>
      <vt:lpstr>Office Theme</vt:lpstr>
      <vt:lpstr>PowerPoint Presentation</vt:lpstr>
      <vt:lpstr>Outline</vt:lpstr>
      <vt:lpstr>Executive Summary</vt:lpstr>
      <vt:lpstr>Introduction</vt:lpstr>
      <vt:lpstr>PowerPoint Presentation</vt:lpstr>
      <vt:lpstr>Methodology</vt:lpstr>
      <vt:lpstr>Data Collection</vt:lpstr>
      <vt:lpstr>Data Collection – SpaceX API</vt:lpstr>
      <vt:lpstr>Data Collection - Scraping</vt:lpstr>
      <vt:lpstr>Data Wrangling</vt:lpstr>
      <vt:lpstr>EDA with Data Visualization</vt:lpstr>
      <vt:lpstr>EDA with SQL</vt:lpstr>
      <vt:lpstr>Build an Interactive Map with Folium</vt:lpstr>
      <vt:lpstr>Build a Dashboard with Plotly Dash</vt:lpstr>
      <vt:lpstr>Predictive Analysis (Classification)</vt:lpstr>
      <vt:lpstr>Results</vt:lpstr>
      <vt:lpstr>PowerPoint Presentation</vt:lpstr>
      <vt:lpstr>Flight Number vs. Launch Site</vt:lpstr>
      <vt:lpstr>Payload vs. Launch Site</vt:lpstr>
      <vt:lpstr>Success Rate vs. Orbit Type</vt:lpstr>
      <vt:lpstr>Flight Number vs. Orbit Type</vt:lpstr>
      <vt:lpstr>Payload vs. Orbit Type</vt:lpstr>
      <vt:lpstr>Launch Success Yearly Trend</vt:lpstr>
      <vt:lpstr>All Launch Site Names</vt:lpstr>
      <vt:lpstr>Launch Site Names Begin with 'CCA'</vt:lpstr>
      <vt:lpstr>Total Payload Mass</vt:lpstr>
      <vt:lpstr>Average Payload Mass by F9 v1.1</vt:lpstr>
      <vt:lpstr>First Successful Ground Landing Date</vt:lpstr>
      <vt:lpstr>Successful Drone Ship Landing with Payload between 4000 and 6000</vt:lpstr>
      <vt:lpstr>Total Number of Successful and Failure Mission Outcomes</vt:lpstr>
      <vt:lpstr>Boosters Carried Maximum Payload</vt:lpstr>
      <vt:lpstr>2015 Launch Records</vt:lpstr>
      <vt:lpstr>Rank Landing Outcomes Between 2010-06-04 and 2017-03-20</vt:lpstr>
      <vt:lpstr>PowerPoint Presentation</vt:lpstr>
      <vt:lpstr>Site for Launch Locations</vt:lpstr>
      <vt:lpstr>Success and Failures for launches at sites</vt:lpstr>
      <vt:lpstr>Launch Site Distances</vt:lpstr>
      <vt:lpstr>PowerPoint Presentation</vt:lpstr>
      <vt:lpstr>Launch Sites Success Rates</vt:lpstr>
      <vt:lpstr>In Depth: KSC LC 39-A</vt:lpstr>
      <vt:lpstr>Launch vs Payload: Outcomes</vt:lpstr>
      <vt:lpstr>PowerPoint Presentation</vt:lpstr>
      <vt:lpstr>Classification Accuracy</vt:lpstr>
      <vt:lpstr>Confusion Matrix</vt:lpstr>
      <vt:lpstr>Conclusions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Microsoft Office User</cp:lastModifiedBy>
  <cp:revision>1</cp:revision>
  <dcterms:created xsi:type="dcterms:W3CDTF">2021-09-07T10:02:09Z</dcterms:created>
  <dcterms:modified xsi:type="dcterms:W3CDTF">2021-09-07T10:24:30Z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2021-09-07T00:00:00Z</vt:filetime>
  </property>
  <property fmtid="{D5CDD505-2E9C-101B-9397-08002B2CF9AE}" pid="3" name="LastSaved">
    <vt:filetime>2021-09-07T00:00:00Z</vt:filetime>
  </property>
</Properties>
</file>